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2_6FDA55E8.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43"/>
  </p:notesMasterIdLst>
  <p:sldIdLst>
    <p:sldId id="412" r:id="rId5"/>
    <p:sldId id="387" r:id="rId6"/>
    <p:sldId id="388" r:id="rId7"/>
    <p:sldId id="386" r:id="rId8"/>
    <p:sldId id="389" r:id="rId9"/>
    <p:sldId id="396" r:id="rId10"/>
    <p:sldId id="334" r:id="rId11"/>
    <p:sldId id="273" r:id="rId12"/>
    <p:sldId id="391" r:id="rId13"/>
    <p:sldId id="394" r:id="rId14"/>
    <p:sldId id="274" r:id="rId15"/>
    <p:sldId id="327" r:id="rId16"/>
    <p:sldId id="397" r:id="rId17"/>
    <p:sldId id="328" r:id="rId18"/>
    <p:sldId id="398" r:id="rId19"/>
    <p:sldId id="392" r:id="rId20"/>
    <p:sldId id="399" r:id="rId21"/>
    <p:sldId id="280" r:id="rId22"/>
    <p:sldId id="400" r:id="rId23"/>
    <p:sldId id="393" r:id="rId24"/>
    <p:sldId id="298" r:id="rId25"/>
    <p:sldId id="337" r:id="rId26"/>
    <p:sldId id="417" r:id="rId27"/>
    <p:sldId id="414" r:id="rId28"/>
    <p:sldId id="269" r:id="rId29"/>
    <p:sldId id="338" r:id="rId30"/>
    <p:sldId id="268" r:id="rId31"/>
    <p:sldId id="339" r:id="rId32"/>
    <p:sldId id="271" r:id="rId33"/>
    <p:sldId id="262" r:id="rId34"/>
    <p:sldId id="340" r:id="rId35"/>
    <p:sldId id="395" r:id="rId36"/>
    <p:sldId id="277" r:id="rId37"/>
    <p:sldId id="411" r:id="rId38"/>
    <p:sldId id="410" r:id="rId39"/>
    <p:sldId id="401" r:id="rId40"/>
    <p:sldId id="402" r:id="rId41"/>
    <p:sldId id="383" r:id="rId4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308EC0-A38E-9A03-13B4-F224E1DDFA80}" name="Ilona van Harsselaar" initials="IvH" userId="S::i.vanharsselaar@volandis.nl::ebdc2a95-d8b1-44e0-ade8-9ccfd1291d6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Titulaer" userId="9b955be0-e84e-4e64-83f5-61e31bfa23bb" providerId="ADAL" clId="{36203A13-FE0E-43E2-9A48-45EDC9B49DF5}"/>
    <pc:docChg chg="undo custSel delSld modSld">
      <pc:chgData name="Lisa Titulaer" userId="9b955be0-e84e-4e64-83f5-61e31bfa23bb" providerId="ADAL" clId="{36203A13-FE0E-43E2-9A48-45EDC9B49DF5}" dt="2024-07-18T12:44:49.371" v="37" actId="20577"/>
      <pc:docMkLst>
        <pc:docMk/>
      </pc:docMkLst>
      <pc:sldChg chg="modSp mod">
        <pc:chgData name="Lisa Titulaer" userId="9b955be0-e84e-4e64-83f5-61e31bfa23bb" providerId="ADAL" clId="{36203A13-FE0E-43E2-9A48-45EDC9B49DF5}" dt="2024-07-18T12:42:39.885" v="28" actId="20577"/>
        <pc:sldMkLst>
          <pc:docMk/>
          <pc:sldMk cId="2720895191" sldId="340"/>
        </pc:sldMkLst>
        <pc:spChg chg="mod">
          <ac:chgData name="Lisa Titulaer" userId="9b955be0-e84e-4e64-83f5-61e31bfa23bb" providerId="ADAL" clId="{36203A13-FE0E-43E2-9A48-45EDC9B49DF5}" dt="2024-07-18T12:42:39.885" v="28" actId="20577"/>
          <ac:spMkLst>
            <pc:docMk/>
            <pc:sldMk cId="2720895191" sldId="340"/>
            <ac:spMk id="3" creationId="{A44F7D1B-7D9E-F3F0-38F1-EB30421AD646}"/>
          </ac:spMkLst>
        </pc:spChg>
      </pc:sldChg>
      <pc:sldChg chg="del">
        <pc:chgData name="Lisa Titulaer" userId="9b955be0-e84e-4e64-83f5-61e31bfa23bb" providerId="ADAL" clId="{36203A13-FE0E-43E2-9A48-45EDC9B49DF5}" dt="2024-07-10T09:34:09.147" v="0" actId="47"/>
        <pc:sldMkLst>
          <pc:docMk/>
          <pc:sldMk cId="1311736226" sldId="407"/>
        </pc:sldMkLst>
      </pc:sldChg>
      <pc:sldChg chg="modSp mod">
        <pc:chgData name="Lisa Titulaer" userId="9b955be0-e84e-4e64-83f5-61e31bfa23bb" providerId="ADAL" clId="{36203A13-FE0E-43E2-9A48-45EDC9B49DF5}" dt="2024-07-18T12:44:49.371" v="37" actId="20577"/>
        <pc:sldMkLst>
          <pc:docMk/>
          <pc:sldMk cId="1023858550" sldId="417"/>
        </pc:sldMkLst>
        <pc:spChg chg="mod">
          <ac:chgData name="Lisa Titulaer" userId="9b955be0-e84e-4e64-83f5-61e31bfa23bb" providerId="ADAL" clId="{36203A13-FE0E-43E2-9A48-45EDC9B49DF5}" dt="2024-07-18T12:44:49.371" v="37" actId="20577"/>
          <ac:spMkLst>
            <pc:docMk/>
            <pc:sldMk cId="1023858550" sldId="417"/>
            <ac:spMk id="4" creationId="{BF2B1A73-7A7D-5F51-2A50-DB438EC3D8F2}"/>
          </ac:spMkLst>
        </pc:spChg>
      </pc:sldChg>
    </pc:docChg>
  </pc:docChgLst>
</pc:chgInfo>
</file>

<file path=ppt/comments/modernComment_112_6FDA55E8.xml><?xml version="1.0" encoding="utf-8"?>
<p188:cmLst xmlns:a="http://schemas.openxmlformats.org/drawingml/2006/main" xmlns:r="http://schemas.openxmlformats.org/officeDocument/2006/relationships" xmlns:p188="http://schemas.microsoft.com/office/powerpoint/2018/8/main">
  <p188:cm id="{3F8529E8-4830-46FA-B802-D9EC7FBF8E31}" authorId="{3F308EC0-A38E-9A03-13B4-F224E1DDFA80}" created="2023-09-11T11:02:50.954">
    <ac:deMkLst xmlns:ac="http://schemas.microsoft.com/office/drawing/2013/main/command">
      <pc:docMk xmlns:pc="http://schemas.microsoft.com/office/powerpoint/2013/main/command"/>
      <pc:sldMk xmlns:pc="http://schemas.microsoft.com/office/powerpoint/2013/main/command" cId="1876579816" sldId="274"/>
      <ac:spMk id="4" creationId="{FC646F52-2F41-67C4-69B8-4AC4F1A9C0CA}"/>
    </ac:deMkLst>
    <p188:txBody>
      <a:bodyPr/>
      <a:lstStyle/>
      <a:p>
        <a:r>
          <a:rPr lang="nl-NL"/>
          <a:t>Eens!
Let op dat deze foto's rechtenvrij zijn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E7948-0B4D-44FC-8DE0-57B5D9B5371F}" type="datetimeFigureOut">
              <a:rPr lang="nl-NL" smtClean="0"/>
              <a:t>18-7-2024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27EFF-19F6-47B3-8326-C70014365E3E}" type="slidenum">
              <a:rPr lang="nl-NL" smtClean="0"/>
              <a:t>‹nr.›</a:t>
            </a:fld>
            <a:endParaRPr lang="nl-NL"/>
          </a:p>
        </p:txBody>
      </p:sp>
    </p:spTree>
    <p:extLst>
      <p:ext uri="{BB962C8B-B14F-4D97-AF65-F5344CB8AC3E}">
        <p14:creationId xmlns:p14="http://schemas.microsoft.com/office/powerpoint/2010/main" val="280690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302D623-AEC2-3042-AF65-6A0D5A4E62ED}" type="slidenum">
              <a:rPr lang="en-US" smtClean="0"/>
              <a:t>1</a:t>
            </a:fld>
            <a:endParaRPr lang="en-US"/>
          </a:p>
        </p:txBody>
      </p:sp>
    </p:spTree>
    <p:extLst>
      <p:ext uri="{BB962C8B-B14F-4D97-AF65-F5344CB8AC3E}">
        <p14:creationId xmlns:p14="http://schemas.microsoft.com/office/powerpoint/2010/main" val="3226250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Plaveiselcelcarcinoom komt minder vaak vorige dan de huidkanker van de  vorige dia (het basaalcelcarcinoom). Het komt pas vaker op oudere leeftijd voor en vooral op de delen van het lichaam die langdurig in de zon zijn geweest. Het plaveiselcelcarcinoom kan wel uitzaaien, maar wordt vaak op tijd ontdekt waardoor we uitzaaiing voor zijn. Als de kanker is uitgezaaid, dan kan je er aan overlijden</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14</a:t>
            </a:fld>
            <a:endParaRPr lang="nl-NL"/>
          </a:p>
        </p:txBody>
      </p:sp>
    </p:spTree>
    <p:extLst>
      <p:ext uri="{BB962C8B-B14F-4D97-AF65-F5344CB8AC3E}">
        <p14:creationId xmlns:p14="http://schemas.microsoft.com/office/powerpoint/2010/main" val="2554733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18</a:t>
            </a:fld>
            <a:endParaRPr lang="nl-NL"/>
          </a:p>
        </p:txBody>
      </p:sp>
    </p:spTree>
    <p:extLst>
      <p:ext uri="{BB962C8B-B14F-4D97-AF65-F5344CB8AC3E}">
        <p14:creationId xmlns:p14="http://schemas.microsoft.com/office/powerpoint/2010/main" val="2749930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Dit is een voorbeeld afkomstig uit het nationaal actieplan huidkanker. Deze meneer heeft verschillende huidkankers gehad. Je ziet goed hoe groot de littekens hiervan kunnen zijn. Dit kan ook in het gezicht gebeuren.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21</a:t>
            </a:fld>
            <a:endParaRPr lang="nl-NL"/>
          </a:p>
        </p:txBody>
      </p:sp>
    </p:spTree>
    <p:extLst>
      <p:ext uri="{BB962C8B-B14F-4D97-AF65-F5344CB8AC3E}">
        <p14:creationId xmlns:p14="http://schemas.microsoft.com/office/powerpoint/2010/main" val="4025772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22</a:t>
            </a:fld>
            <a:endParaRPr lang="nl-NL"/>
          </a:p>
        </p:txBody>
      </p:sp>
    </p:spTree>
    <p:extLst>
      <p:ext uri="{BB962C8B-B14F-4D97-AF65-F5344CB8AC3E}">
        <p14:creationId xmlns:p14="http://schemas.microsoft.com/office/powerpoint/2010/main" val="747271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33</a:t>
            </a:fld>
            <a:endParaRPr lang="nl-NL"/>
          </a:p>
        </p:txBody>
      </p:sp>
    </p:spTree>
    <p:extLst>
      <p:ext uri="{BB962C8B-B14F-4D97-AF65-F5344CB8AC3E}">
        <p14:creationId xmlns:p14="http://schemas.microsoft.com/office/powerpoint/2010/main" val="1869564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35</a:t>
            </a:fld>
            <a:endParaRPr lang="nl-NL"/>
          </a:p>
        </p:txBody>
      </p:sp>
    </p:spTree>
    <p:extLst>
      <p:ext uri="{BB962C8B-B14F-4D97-AF65-F5344CB8AC3E}">
        <p14:creationId xmlns:p14="http://schemas.microsoft.com/office/powerpoint/2010/main" val="383230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De vraag is of je kanker kan krijgen door in de zon te komen. Het antwoord is ja, en komt op de volgende dia. </a:t>
            </a:r>
          </a:p>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2</a:t>
            </a:fld>
            <a:endParaRPr lang="nl-NL"/>
          </a:p>
        </p:txBody>
      </p:sp>
    </p:spTree>
    <p:extLst>
      <p:ext uri="{BB962C8B-B14F-4D97-AF65-F5344CB8AC3E}">
        <p14:creationId xmlns:p14="http://schemas.microsoft.com/office/powerpoint/2010/main" val="1426771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de stralen van de zon zitten </a:t>
            </a:r>
            <a:r>
              <a:rPr lang="nl-NL" dirty="0" err="1"/>
              <a:t>UV-stralen</a:t>
            </a:r>
            <a:r>
              <a:rPr lang="nl-NL" dirty="0"/>
              <a:t>. Ondanks dat je deze stralen niet kan zien kunnen ze schade aanrichten. De invloed van zonnestralen op de huid zie je doordat je bruin wordt, maar ook doordat je huid sneller verouderd, vb. omdat je meer rimpels krijgt. Als je te lang in de zon blijft kan je ook verbranden door de zon. Dit is een teken dat je huid beschadigd is door de zon. Hoe meer je huid beschadiging oploopt door de zon hoe groter de kans is dat je huidkanker kan krijgen. </a:t>
            </a:r>
          </a:p>
          <a:p>
            <a:endParaRPr lang="nl-NL" dirty="0"/>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3</a:t>
            </a:fld>
            <a:endParaRPr lang="nl-NL"/>
          </a:p>
        </p:txBody>
      </p:sp>
    </p:spTree>
    <p:extLst>
      <p:ext uri="{BB962C8B-B14F-4D97-AF65-F5344CB8AC3E}">
        <p14:creationId xmlns:p14="http://schemas.microsoft.com/office/powerpoint/2010/main" val="2823923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Je huid kan verbranden als je te lang in de zon komt, in Nederland kan dit al met 20 minuten buiten komen zijn. Dit hoeft niet alleen zonnebaden te zijn, maar kan ook tijdens het werk, fietsen, wandelen, sporten of werken zijn. Met andere woorden op alle momenten dat de zon op je huid kan schijnen. Ook als je huid maar een beetje rood is noemen we dat als verbrand en is je huid beschadigd. Je kan de opgelopen schade niet meer terug draaien, ook niet met een </a:t>
            </a:r>
            <a:r>
              <a:rPr lang="nl-NL" err="1"/>
              <a:t>aftersun</a:t>
            </a:r>
            <a:r>
              <a:rPr lang="nl-NL"/>
              <a:t> of iets dergelijks. </a:t>
            </a:r>
          </a:p>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5</a:t>
            </a:fld>
            <a:endParaRPr lang="nl-NL"/>
          </a:p>
        </p:txBody>
      </p:sp>
    </p:spTree>
    <p:extLst>
      <p:ext uri="{BB962C8B-B14F-4D97-AF65-F5344CB8AC3E}">
        <p14:creationId xmlns:p14="http://schemas.microsoft.com/office/powerpoint/2010/main" val="2684662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bepaalde gevallen kan je makkelijker verbranden. Het is goed om dit te weten zodat je hier rekening mee kan houden. Hoe lichter je huid, hoe makkelijker je kan verbranden. Als de zon heel fel schijnt kan je makkelijk verbranden. Dit is op ‘ het heetst van de dag’, maar ook als de zon feller is. Dat laatste heet zonkracht en wordt tegenwoordig vaker bij het weerbericht aangegeven. Verder zijn er ook medicijnen die ervoor kunnen zorgen dat je makkelijker verbrand. Dit staat vb. in de bijsluiter, maar de voorschrijvend arts en apotheker weten dat ook. </a:t>
            </a:r>
          </a:p>
          <a:p>
            <a:r>
              <a:rPr lang="nl-NL"/>
              <a:t>Verder is het goed om te weten dat zonverbranding bij jongeren tot en met 25 jaar een nog grotere kans op huidkanker geeft.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7</a:t>
            </a:fld>
            <a:endParaRPr lang="nl-NL"/>
          </a:p>
        </p:txBody>
      </p:sp>
    </p:spTree>
    <p:extLst>
      <p:ext uri="{BB962C8B-B14F-4D97-AF65-F5344CB8AC3E}">
        <p14:creationId xmlns:p14="http://schemas.microsoft.com/office/powerpoint/2010/main" val="1929110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Toelichting: Er wordt weleens gedacht dat huidkanker niet erg is; je kan er niet aan overlijden. Dit is voor de meest </a:t>
            </a:r>
            <a:r>
              <a:rPr lang="nl-NL" err="1"/>
              <a:t>voorkomedne</a:t>
            </a:r>
            <a:r>
              <a:rPr lang="nl-NL"/>
              <a:t> vorm van huidkanker ook het geval. Maar er zijn ook vormen die uit kunnen zaaien en waaraan je kan overlijden. In de komende dia’s komt meer uitleg hierover.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8</a:t>
            </a:fld>
            <a:endParaRPr lang="nl-NL"/>
          </a:p>
        </p:txBody>
      </p:sp>
    </p:spTree>
    <p:extLst>
      <p:ext uri="{BB962C8B-B14F-4D97-AF65-F5344CB8AC3E}">
        <p14:creationId xmlns:p14="http://schemas.microsoft.com/office/powerpoint/2010/main" val="299173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9</a:t>
            </a:fld>
            <a:endParaRPr lang="nl-NL"/>
          </a:p>
        </p:txBody>
      </p:sp>
    </p:spTree>
    <p:extLst>
      <p:ext uri="{BB962C8B-B14F-4D97-AF65-F5344CB8AC3E}">
        <p14:creationId xmlns:p14="http://schemas.microsoft.com/office/powerpoint/2010/main" val="1933321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Er zijn verschillende soorten huidkanker, in deze presentatie zullen de meest voorkomende vormen voorbij komen. Het doel hiervan is om een idee te geven van hoe huidkanker eruit ziet en hoe ernstig het kan zijn.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11</a:t>
            </a:fld>
            <a:endParaRPr lang="nl-NL"/>
          </a:p>
        </p:txBody>
      </p:sp>
    </p:spTree>
    <p:extLst>
      <p:ext uri="{BB962C8B-B14F-4D97-AF65-F5344CB8AC3E}">
        <p14:creationId xmlns:p14="http://schemas.microsoft.com/office/powerpoint/2010/main" val="352659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Basaalcelcarcinoom komt het meest voor in Nederland. Dit type huidkanker komt ook bij jongere mensen voor. Je ziet het vooral op delen van de huid die veel in de zon zijn geweest. Maar het kan ook op de rug, buik of benen zitten. Bij vrouwen komt het ook vaker voor op de borst. Heb je 1 enkel eczeemplekje dat niet weg gaat en steeds groter wordt of een wondje dat niet wil genezen, dan kan dat een basaalcelcarcinoom zijn.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12</a:t>
            </a:fld>
            <a:endParaRPr lang="nl-NL"/>
          </a:p>
        </p:txBody>
      </p:sp>
    </p:spTree>
    <p:extLst>
      <p:ext uri="{BB962C8B-B14F-4D97-AF65-F5344CB8AC3E}">
        <p14:creationId xmlns:p14="http://schemas.microsoft.com/office/powerpoint/2010/main" val="1128794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0CBC3-6B4D-18CB-90D1-04AECB37981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494F5AB-90B7-56CC-13EE-87B74EA9A7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D5A011F-00D4-1819-A4EF-5645C2FF3D95}"/>
              </a:ext>
            </a:extLst>
          </p:cNvPr>
          <p:cNvSpPr>
            <a:spLocks noGrp="1"/>
          </p:cNvSpPr>
          <p:nvPr>
            <p:ph type="dt" sz="half" idx="10"/>
          </p:nvPr>
        </p:nvSpPr>
        <p:spPr/>
        <p:txBody>
          <a:bodyPr/>
          <a:lstStyle/>
          <a:p>
            <a:fld id="{B57F4B58-0179-4D10-A577-0CE026E971C5}" type="datetimeFigureOut">
              <a:rPr lang="nl-NL" smtClean="0"/>
              <a:t>18-7-2024</a:t>
            </a:fld>
            <a:endParaRPr lang="nl-NL"/>
          </a:p>
        </p:txBody>
      </p:sp>
      <p:sp>
        <p:nvSpPr>
          <p:cNvPr id="5" name="Tijdelijke aanduiding voor voettekst 4">
            <a:extLst>
              <a:ext uri="{FF2B5EF4-FFF2-40B4-BE49-F238E27FC236}">
                <a16:creationId xmlns:a16="http://schemas.microsoft.com/office/drawing/2014/main" id="{FB382F22-2A1E-B0E5-35B4-04BCC9394DE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E70E866-5CB6-2D5F-29D5-56391A30BFC9}"/>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1308041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D356-EA6E-36EB-7AD1-63B29673215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3B50323-7D38-FD17-BF07-8E7931ADA38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6315E8E-7A39-11C1-5DC9-2804430CA6F1}"/>
              </a:ext>
            </a:extLst>
          </p:cNvPr>
          <p:cNvSpPr>
            <a:spLocks noGrp="1"/>
          </p:cNvSpPr>
          <p:nvPr>
            <p:ph type="dt" sz="half" idx="10"/>
          </p:nvPr>
        </p:nvSpPr>
        <p:spPr/>
        <p:txBody>
          <a:bodyPr/>
          <a:lstStyle/>
          <a:p>
            <a:fld id="{B57F4B58-0179-4D10-A577-0CE026E971C5}" type="datetimeFigureOut">
              <a:rPr lang="nl-NL" smtClean="0"/>
              <a:t>18-7-2024</a:t>
            </a:fld>
            <a:endParaRPr lang="nl-NL"/>
          </a:p>
        </p:txBody>
      </p:sp>
      <p:sp>
        <p:nvSpPr>
          <p:cNvPr id="5" name="Tijdelijke aanduiding voor voettekst 4">
            <a:extLst>
              <a:ext uri="{FF2B5EF4-FFF2-40B4-BE49-F238E27FC236}">
                <a16:creationId xmlns:a16="http://schemas.microsoft.com/office/drawing/2014/main" id="{6EBB7F31-61A6-FD0F-25BA-A4DAC75C43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8DD1E6-5410-6F07-4BAD-C77FB38316D1}"/>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3446127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7674A0D-E4DD-9BC9-7BC2-FBC5DB61CAF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98BB12E-9035-4870-ACB4-83F4F380E2D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D40CA94-68A8-2745-D3C2-C28AA5371721}"/>
              </a:ext>
            </a:extLst>
          </p:cNvPr>
          <p:cNvSpPr>
            <a:spLocks noGrp="1"/>
          </p:cNvSpPr>
          <p:nvPr>
            <p:ph type="dt" sz="half" idx="10"/>
          </p:nvPr>
        </p:nvSpPr>
        <p:spPr/>
        <p:txBody>
          <a:bodyPr/>
          <a:lstStyle/>
          <a:p>
            <a:fld id="{B57F4B58-0179-4D10-A577-0CE026E971C5}" type="datetimeFigureOut">
              <a:rPr lang="nl-NL" smtClean="0"/>
              <a:t>18-7-2024</a:t>
            </a:fld>
            <a:endParaRPr lang="nl-NL"/>
          </a:p>
        </p:txBody>
      </p:sp>
      <p:sp>
        <p:nvSpPr>
          <p:cNvPr id="5" name="Tijdelijke aanduiding voor voettekst 4">
            <a:extLst>
              <a:ext uri="{FF2B5EF4-FFF2-40B4-BE49-F238E27FC236}">
                <a16:creationId xmlns:a16="http://schemas.microsoft.com/office/drawing/2014/main" id="{70C9D119-4821-AB6C-FD38-633256F5385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6E5A31-2B25-80BB-61E4-9772C6171D98}"/>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1454620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0614" y="4209118"/>
            <a:ext cx="6200981" cy="1315999"/>
          </a:xfrm>
        </p:spPr>
        <p:txBody>
          <a:bodyPr tIns="0" rIns="0" bIns="0" anchor="t" anchorCtr="0">
            <a:normAutofit/>
          </a:bodyPr>
          <a:lstStyle>
            <a:lvl1pPr algn="r">
              <a:lnSpc>
                <a:spcPts val="4180"/>
              </a:lnSpc>
              <a:defRPr spc="0">
                <a:solidFill>
                  <a:schemeClr val="bg1"/>
                </a:solidFill>
              </a:defRPr>
            </a:lvl1pPr>
          </a:lstStyle>
          <a:p>
            <a:r>
              <a:rPr lang="nl-NL"/>
              <a:t>Klik om stijl te bewerken</a:t>
            </a:r>
            <a:endParaRPr lang="en-US"/>
          </a:p>
        </p:txBody>
      </p:sp>
      <p:sp>
        <p:nvSpPr>
          <p:cNvPr id="4" name="Date Placeholder 3"/>
          <p:cNvSpPr>
            <a:spLocks noGrp="1"/>
          </p:cNvSpPr>
          <p:nvPr>
            <p:ph type="dt" sz="half" idx="10"/>
          </p:nvPr>
        </p:nvSpPr>
        <p:spPr>
          <a:xfrm>
            <a:off x="3606795" y="3843992"/>
            <a:ext cx="2844800" cy="365125"/>
          </a:xfrm>
        </p:spPr>
        <p:txBody>
          <a:bodyPr wrap="none" tIns="0" bIns="0" anchor="b" anchorCtr="0"/>
          <a:lstStyle>
            <a:lvl1pPr algn="r">
              <a:defRPr>
                <a:solidFill>
                  <a:srgbClr val="AADAE9"/>
                </a:solidFill>
              </a:defRPr>
            </a:lvl1pPr>
          </a:lstStyle>
          <a:p>
            <a:fld id="{F798CD2F-5377-4A23-9947-E466DCF8B2C9}" type="datetime1">
              <a:rPr lang="nl-NL" smtClean="0"/>
              <a:t>18-7-2024</a:t>
            </a:fld>
            <a:endParaRPr lang="en-US"/>
          </a:p>
        </p:txBody>
      </p:sp>
    </p:spTree>
    <p:extLst>
      <p:ext uri="{BB962C8B-B14F-4D97-AF65-F5344CB8AC3E}">
        <p14:creationId xmlns:p14="http://schemas.microsoft.com/office/powerpoint/2010/main" val="145950303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pic>
        <p:nvPicPr>
          <p:cNvPr id="8" name="Picture 7" descr="13031232 Volandis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609600" y="1322580"/>
            <a:ext cx="10972800" cy="730379"/>
          </a:xfrm>
        </p:spPr>
        <p:txBody>
          <a:bodyPr bIns="0" anchor="t" anchorCtr="0"/>
          <a:lstStyle>
            <a:lvl1pPr algn="l">
              <a:defRPr>
                <a:solidFill>
                  <a:srgbClr val="149FDB"/>
                </a:solidFill>
              </a:defRPr>
            </a:lvl1pPr>
          </a:lstStyle>
          <a:p>
            <a:r>
              <a:rPr lang="nl-NL"/>
              <a:t>Klik om stijl te bewerken</a:t>
            </a:r>
            <a:endParaRPr lang="en-US"/>
          </a:p>
        </p:txBody>
      </p:sp>
      <p:sp>
        <p:nvSpPr>
          <p:cNvPr id="9"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D192C366-9660-F64D-B7E8-D07CF4665246}" type="datetime1">
              <a:rPr lang="nl-NL" smtClean="0"/>
              <a:t>18-7-2024</a:t>
            </a:fld>
            <a:endParaRPr lang="en-US"/>
          </a:p>
        </p:txBody>
      </p:sp>
      <p:sp>
        <p:nvSpPr>
          <p:cNvPr id="10"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11" name="Content Placeholder 2"/>
          <p:cNvSpPr>
            <a:spLocks noGrp="1"/>
          </p:cNvSpPr>
          <p:nvPr>
            <p:ph sz="half" idx="1"/>
          </p:nvPr>
        </p:nvSpPr>
        <p:spPr>
          <a:xfrm>
            <a:off x="609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3"/>
          <p:cNvSpPr>
            <a:spLocks noGrp="1"/>
          </p:cNvSpPr>
          <p:nvPr>
            <p:ph sz="half" idx="2"/>
          </p:nvPr>
        </p:nvSpPr>
        <p:spPr>
          <a:xfrm>
            <a:off x="6197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2" name="Picture 7" descr="13031232 Volandis powerpoint2.jpg">
            <a:extLst>
              <a:ext uri="{FF2B5EF4-FFF2-40B4-BE49-F238E27FC236}">
                <a16:creationId xmlns:a16="http://schemas.microsoft.com/office/drawing/2014/main" id="{6D39AFDD-FB17-5C5B-12BF-7DA3FF79A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7" descr="13031232 Volandis powerpoint2.jpg">
            <a:extLst>
              <a:ext uri="{FF2B5EF4-FFF2-40B4-BE49-F238E27FC236}">
                <a16:creationId xmlns:a16="http://schemas.microsoft.com/office/drawing/2014/main" id="{588A5D50-A3D3-A251-0F60-92DF34A3C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5264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0614" y="4209118"/>
            <a:ext cx="6200981" cy="1315999"/>
          </a:xfrm>
        </p:spPr>
        <p:txBody>
          <a:bodyPr tIns="0" rIns="0" bIns="0" anchor="t" anchorCtr="0">
            <a:normAutofit/>
          </a:bodyPr>
          <a:lstStyle>
            <a:lvl1pPr algn="r">
              <a:lnSpc>
                <a:spcPts val="4180"/>
              </a:lnSpc>
              <a:defRPr spc="0">
                <a:solidFill>
                  <a:schemeClr val="bg1"/>
                </a:solidFill>
              </a:defRPr>
            </a:lvl1pPr>
          </a:lstStyle>
          <a:p>
            <a:r>
              <a:rPr lang="nl-NL"/>
              <a:t>Klik om stijl te bewerken</a:t>
            </a:r>
            <a:endParaRPr lang="en-US"/>
          </a:p>
        </p:txBody>
      </p:sp>
      <p:sp>
        <p:nvSpPr>
          <p:cNvPr id="4" name="Date Placeholder 3"/>
          <p:cNvSpPr>
            <a:spLocks noGrp="1"/>
          </p:cNvSpPr>
          <p:nvPr>
            <p:ph type="dt" sz="half" idx="10"/>
          </p:nvPr>
        </p:nvSpPr>
        <p:spPr>
          <a:xfrm>
            <a:off x="3606795" y="3843992"/>
            <a:ext cx="2844800" cy="365125"/>
          </a:xfrm>
        </p:spPr>
        <p:txBody>
          <a:bodyPr wrap="none" tIns="0" bIns="0" anchor="b" anchorCtr="0"/>
          <a:lstStyle>
            <a:lvl1pPr algn="r">
              <a:defRPr>
                <a:solidFill>
                  <a:srgbClr val="AADAE9"/>
                </a:solidFill>
              </a:defRPr>
            </a:lvl1pPr>
          </a:lstStyle>
          <a:p>
            <a:fld id="{F798CD2F-5377-4A23-9947-E466DCF8B2C9}" type="datetime1">
              <a:rPr lang="nl-NL" smtClean="0"/>
              <a:t>18-7-2024</a:t>
            </a:fld>
            <a:endParaRPr lang="en-US"/>
          </a:p>
        </p:txBody>
      </p:sp>
    </p:spTree>
    <p:extLst>
      <p:ext uri="{BB962C8B-B14F-4D97-AF65-F5344CB8AC3E}">
        <p14:creationId xmlns:p14="http://schemas.microsoft.com/office/powerpoint/2010/main" val="174628903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Section Header">
    <p:spTree>
      <p:nvGrpSpPr>
        <p:cNvPr id="1" name=""/>
        <p:cNvGrpSpPr/>
        <p:nvPr/>
      </p:nvGrpSpPr>
      <p:grpSpPr>
        <a:xfrm>
          <a:off x="0" y="0"/>
          <a:ext cx="0" cy="0"/>
          <a:chOff x="0" y="0"/>
          <a:chExt cx="0" cy="0"/>
        </a:xfrm>
      </p:grpSpPr>
      <p:pic>
        <p:nvPicPr>
          <p:cNvPr id="8" name="Picture 7" descr="13031232 Volandis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609600" y="1322580"/>
            <a:ext cx="10972800" cy="730379"/>
          </a:xfrm>
        </p:spPr>
        <p:txBody>
          <a:bodyPr bIns="0" anchor="t" anchorCtr="0"/>
          <a:lstStyle>
            <a:lvl1pPr algn="l">
              <a:defRPr>
                <a:solidFill>
                  <a:srgbClr val="149FDB"/>
                </a:solidFill>
              </a:defRPr>
            </a:lvl1pPr>
          </a:lstStyle>
          <a:p>
            <a:r>
              <a:rPr lang="nl-NL"/>
              <a:t>Klik om stijl te bewerken</a:t>
            </a:r>
            <a:endParaRPr lang="en-US"/>
          </a:p>
        </p:txBody>
      </p:sp>
      <p:sp>
        <p:nvSpPr>
          <p:cNvPr id="9"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D192C366-9660-F64D-B7E8-D07CF4665246}" type="datetime1">
              <a:rPr lang="nl-NL" smtClean="0"/>
              <a:t>18-7-2024</a:t>
            </a:fld>
            <a:endParaRPr lang="en-US"/>
          </a:p>
        </p:txBody>
      </p:sp>
      <p:sp>
        <p:nvSpPr>
          <p:cNvPr id="10"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11" name="Content Placeholder 2"/>
          <p:cNvSpPr>
            <a:spLocks noGrp="1"/>
          </p:cNvSpPr>
          <p:nvPr>
            <p:ph sz="half" idx="1"/>
          </p:nvPr>
        </p:nvSpPr>
        <p:spPr>
          <a:xfrm>
            <a:off x="609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3"/>
          <p:cNvSpPr>
            <a:spLocks noGrp="1"/>
          </p:cNvSpPr>
          <p:nvPr>
            <p:ph sz="half" idx="2"/>
          </p:nvPr>
        </p:nvSpPr>
        <p:spPr>
          <a:xfrm>
            <a:off x="6197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2" name="Picture 7" descr="13031232 Volandis powerpoint2.jpg">
            <a:extLst>
              <a:ext uri="{FF2B5EF4-FFF2-40B4-BE49-F238E27FC236}">
                <a16:creationId xmlns:a16="http://schemas.microsoft.com/office/drawing/2014/main" id="{B33EFEAB-281C-7E01-1067-C9F0D91C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6697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0614" y="4209118"/>
            <a:ext cx="6200981" cy="1315999"/>
          </a:xfrm>
        </p:spPr>
        <p:txBody>
          <a:bodyPr tIns="0" rIns="0" bIns="0" anchor="t" anchorCtr="0">
            <a:normAutofit/>
          </a:bodyPr>
          <a:lstStyle>
            <a:lvl1pPr algn="r">
              <a:lnSpc>
                <a:spcPts val="4180"/>
              </a:lnSpc>
              <a:defRPr spc="0">
                <a:solidFill>
                  <a:schemeClr val="bg1"/>
                </a:solidFill>
              </a:defRPr>
            </a:lvl1p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en-US"/>
          </a:p>
        </p:txBody>
      </p:sp>
      <p:sp>
        <p:nvSpPr>
          <p:cNvPr id="4" name="Date Placeholder 3"/>
          <p:cNvSpPr>
            <a:spLocks noGrp="1"/>
          </p:cNvSpPr>
          <p:nvPr>
            <p:ph type="dt" sz="half" idx="10"/>
          </p:nvPr>
        </p:nvSpPr>
        <p:spPr>
          <a:xfrm>
            <a:off x="3606795" y="3843992"/>
            <a:ext cx="2844800" cy="365125"/>
          </a:xfrm>
        </p:spPr>
        <p:txBody>
          <a:bodyPr wrap="none" tIns="0" bIns="0" anchor="b" anchorCtr="0"/>
          <a:lstStyle>
            <a:lvl1pPr algn="r">
              <a:defRPr>
                <a:solidFill>
                  <a:srgbClr val="AADAE9"/>
                </a:solidFill>
              </a:defRPr>
            </a:lvl1pPr>
          </a:lstStyle>
          <a:p>
            <a:fld id="{F798CD2F-5377-4A23-9947-E466DCF8B2C9}" type="datetime1">
              <a:rPr lang="nl-NL" smtClean="0"/>
              <a:t>18-7-2024</a:t>
            </a:fld>
            <a:endParaRPr lang="en-US"/>
          </a:p>
        </p:txBody>
      </p:sp>
    </p:spTree>
    <p:extLst>
      <p:ext uri="{BB962C8B-B14F-4D97-AF65-F5344CB8AC3E}">
        <p14:creationId xmlns:p14="http://schemas.microsoft.com/office/powerpoint/2010/main" val="353799363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8" name="Picture 7" descr="13031232 Volandis powerpoi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609600" y="1322580"/>
            <a:ext cx="10972800" cy="730379"/>
          </a:xfrm>
        </p:spPr>
        <p:txBody>
          <a:bodyPr bIns="0" anchor="t" anchorCtr="0"/>
          <a:lstStyle>
            <a:lvl1pPr algn="l">
              <a:defRPr>
                <a:solidFill>
                  <a:srgbClr val="149FDB"/>
                </a:solidFill>
              </a:defRPr>
            </a:lvl1pPr>
          </a:lstStyle>
          <a:p>
            <a:r>
              <a:rPr lang="nl-NL"/>
              <a:t>Click to edit Master title style</a:t>
            </a:r>
            <a:endParaRPr lang="en-US"/>
          </a:p>
        </p:txBody>
      </p:sp>
      <p:sp>
        <p:nvSpPr>
          <p:cNvPr id="9"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D192C366-9660-F64D-B7E8-D07CF4665246}" type="datetime1">
              <a:rPr lang="nl-NL" smtClean="0"/>
              <a:t>18-7-2024</a:t>
            </a:fld>
            <a:endParaRPr lang="en-US"/>
          </a:p>
        </p:txBody>
      </p:sp>
      <p:sp>
        <p:nvSpPr>
          <p:cNvPr id="10"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11" name="Content Placeholder 2"/>
          <p:cNvSpPr>
            <a:spLocks noGrp="1"/>
          </p:cNvSpPr>
          <p:nvPr>
            <p:ph sz="half" idx="1"/>
          </p:nvPr>
        </p:nvSpPr>
        <p:spPr>
          <a:xfrm>
            <a:off x="609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endParaRPr lang="en-US"/>
          </a:p>
        </p:txBody>
      </p:sp>
      <p:sp>
        <p:nvSpPr>
          <p:cNvPr id="12" name="Content Placeholder 3"/>
          <p:cNvSpPr>
            <a:spLocks noGrp="1"/>
          </p:cNvSpPr>
          <p:nvPr>
            <p:ph sz="half" idx="2"/>
          </p:nvPr>
        </p:nvSpPr>
        <p:spPr>
          <a:xfrm>
            <a:off x="6197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377377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2" name="Title 1"/>
          <p:cNvSpPr>
            <a:spLocks noGrp="1"/>
          </p:cNvSpPr>
          <p:nvPr>
            <p:ph type="ctrTitle"/>
          </p:nvPr>
        </p:nvSpPr>
        <p:spPr>
          <a:xfrm>
            <a:off x="2472267" y="4209118"/>
            <a:ext cx="6200981" cy="1315999"/>
          </a:xfrm>
        </p:spPr>
        <p:txBody>
          <a:bodyPr tIns="0" rIns="0" bIns="0" anchor="t" anchorCtr="0">
            <a:normAutofit/>
          </a:bodyPr>
          <a:lstStyle>
            <a:lvl1pPr algn="l">
              <a:lnSpc>
                <a:spcPts val="4180"/>
              </a:lnSpc>
              <a:defRPr spc="0">
                <a:solidFill>
                  <a:srgbClr val="243B8B"/>
                </a:solidFill>
              </a:defRPr>
            </a:lvl1p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en-US"/>
          </a:p>
        </p:txBody>
      </p:sp>
    </p:spTree>
    <p:extLst>
      <p:ext uri="{BB962C8B-B14F-4D97-AF65-F5344CB8AC3E}">
        <p14:creationId xmlns:p14="http://schemas.microsoft.com/office/powerpoint/2010/main" val="28724000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61AC8-B0B3-A8E0-0CF1-0F6172CACAC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F067889-EB34-3DD5-0F5A-CE8C133655E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4BF82D3-A04B-DD60-9744-6159D8143079}"/>
              </a:ext>
            </a:extLst>
          </p:cNvPr>
          <p:cNvSpPr>
            <a:spLocks noGrp="1"/>
          </p:cNvSpPr>
          <p:nvPr>
            <p:ph type="dt" sz="half" idx="10"/>
          </p:nvPr>
        </p:nvSpPr>
        <p:spPr/>
        <p:txBody>
          <a:bodyPr/>
          <a:lstStyle/>
          <a:p>
            <a:fld id="{B57F4B58-0179-4D10-A577-0CE026E971C5}" type="datetimeFigureOut">
              <a:rPr lang="nl-NL" smtClean="0"/>
              <a:t>18-7-2024</a:t>
            </a:fld>
            <a:endParaRPr lang="nl-NL"/>
          </a:p>
        </p:txBody>
      </p:sp>
      <p:sp>
        <p:nvSpPr>
          <p:cNvPr id="5" name="Tijdelijke aanduiding voor voettekst 4">
            <a:extLst>
              <a:ext uri="{FF2B5EF4-FFF2-40B4-BE49-F238E27FC236}">
                <a16:creationId xmlns:a16="http://schemas.microsoft.com/office/drawing/2014/main" id="{8482328F-C709-2BB7-5FA5-440FEBE8A60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D89EA7C-AAA2-97DD-3186-203C1DA77089}"/>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3133492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276B8-AD84-11D4-98A3-161AE8A4EEC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FC15187-BD99-2B90-EEF0-0FBFB7BF6C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B1B3635-D41F-AB39-A8B8-03DEFEF4E7D5}"/>
              </a:ext>
            </a:extLst>
          </p:cNvPr>
          <p:cNvSpPr>
            <a:spLocks noGrp="1"/>
          </p:cNvSpPr>
          <p:nvPr>
            <p:ph type="dt" sz="half" idx="10"/>
          </p:nvPr>
        </p:nvSpPr>
        <p:spPr/>
        <p:txBody>
          <a:bodyPr/>
          <a:lstStyle/>
          <a:p>
            <a:fld id="{B57F4B58-0179-4D10-A577-0CE026E971C5}" type="datetimeFigureOut">
              <a:rPr lang="nl-NL" smtClean="0"/>
              <a:t>18-7-2024</a:t>
            </a:fld>
            <a:endParaRPr lang="nl-NL"/>
          </a:p>
        </p:txBody>
      </p:sp>
      <p:sp>
        <p:nvSpPr>
          <p:cNvPr id="5" name="Tijdelijke aanduiding voor voettekst 4">
            <a:extLst>
              <a:ext uri="{FF2B5EF4-FFF2-40B4-BE49-F238E27FC236}">
                <a16:creationId xmlns:a16="http://schemas.microsoft.com/office/drawing/2014/main" id="{6845BD97-218F-1681-DD91-39430CA552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81314A3-8AAA-4938-7B11-B86B35EF45FC}"/>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1272282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0514F-5366-620D-CDF5-AF53126EB52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A77AC54-9C07-B3CD-E650-F39219DEC2C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AAD176B-BB9B-4C0B-51B1-AB625CA870E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CBD5881-1B98-CCA2-05D6-0105101FE884}"/>
              </a:ext>
            </a:extLst>
          </p:cNvPr>
          <p:cNvSpPr>
            <a:spLocks noGrp="1"/>
          </p:cNvSpPr>
          <p:nvPr>
            <p:ph type="dt" sz="half" idx="10"/>
          </p:nvPr>
        </p:nvSpPr>
        <p:spPr/>
        <p:txBody>
          <a:bodyPr/>
          <a:lstStyle/>
          <a:p>
            <a:fld id="{B57F4B58-0179-4D10-A577-0CE026E971C5}" type="datetimeFigureOut">
              <a:rPr lang="nl-NL" smtClean="0"/>
              <a:t>18-7-2024</a:t>
            </a:fld>
            <a:endParaRPr lang="nl-NL"/>
          </a:p>
        </p:txBody>
      </p:sp>
      <p:sp>
        <p:nvSpPr>
          <p:cNvPr id="6" name="Tijdelijke aanduiding voor voettekst 5">
            <a:extLst>
              <a:ext uri="{FF2B5EF4-FFF2-40B4-BE49-F238E27FC236}">
                <a16:creationId xmlns:a16="http://schemas.microsoft.com/office/drawing/2014/main" id="{9852B978-61B7-8943-36A7-303A80CA263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D3BAF50-817D-5561-D030-27B3A10AFBFA}"/>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603152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DAACE-8CD4-75F9-7D8C-FC17057DBA0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F69FC4E-16F6-2BC4-B8C6-85569ADCE8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50F7A1B-359F-7357-ACD1-C5DA9D74171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BBD6DA6-2C9A-DF15-A240-5E2368F8C3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136237F-74F9-2E54-D96F-56725F64C1A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0BFF845-A5EC-3073-E993-63109457345C}"/>
              </a:ext>
            </a:extLst>
          </p:cNvPr>
          <p:cNvSpPr>
            <a:spLocks noGrp="1"/>
          </p:cNvSpPr>
          <p:nvPr>
            <p:ph type="dt" sz="half" idx="10"/>
          </p:nvPr>
        </p:nvSpPr>
        <p:spPr/>
        <p:txBody>
          <a:bodyPr/>
          <a:lstStyle/>
          <a:p>
            <a:fld id="{B57F4B58-0179-4D10-A577-0CE026E971C5}" type="datetimeFigureOut">
              <a:rPr lang="nl-NL" smtClean="0"/>
              <a:t>18-7-2024</a:t>
            </a:fld>
            <a:endParaRPr lang="nl-NL"/>
          </a:p>
        </p:txBody>
      </p:sp>
      <p:sp>
        <p:nvSpPr>
          <p:cNvPr id="8" name="Tijdelijke aanduiding voor voettekst 7">
            <a:extLst>
              <a:ext uri="{FF2B5EF4-FFF2-40B4-BE49-F238E27FC236}">
                <a16:creationId xmlns:a16="http://schemas.microsoft.com/office/drawing/2014/main" id="{26B8FCEF-0ED9-98E6-E7F0-6D26CFDDD20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1F8B47C-0B96-ADB1-249B-8AA41FD161AD}"/>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232682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71B39-7AF1-6DA4-3038-72D4E500AE1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23F4AB7-E5F5-9F2B-7E52-56C31B5F63EE}"/>
              </a:ext>
            </a:extLst>
          </p:cNvPr>
          <p:cNvSpPr>
            <a:spLocks noGrp="1"/>
          </p:cNvSpPr>
          <p:nvPr>
            <p:ph type="dt" sz="half" idx="10"/>
          </p:nvPr>
        </p:nvSpPr>
        <p:spPr/>
        <p:txBody>
          <a:bodyPr/>
          <a:lstStyle/>
          <a:p>
            <a:fld id="{B57F4B58-0179-4D10-A577-0CE026E971C5}" type="datetimeFigureOut">
              <a:rPr lang="nl-NL" smtClean="0"/>
              <a:t>18-7-2024</a:t>
            </a:fld>
            <a:endParaRPr lang="nl-NL"/>
          </a:p>
        </p:txBody>
      </p:sp>
      <p:sp>
        <p:nvSpPr>
          <p:cNvPr id="4" name="Tijdelijke aanduiding voor voettekst 3">
            <a:extLst>
              <a:ext uri="{FF2B5EF4-FFF2-40B4-BE49-F238E27FC236}">
                <a16:creationId xmlns:a16="http://schemas.microsoft.com/office/drawing/2014/main" id="{56D35BFC-50FD-3661-F3A4-566DB99898B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C1A6F1-CC73-535E-14C5-22F827CE4ECA}"/>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143619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C52DC00-5DBC-53D2-F6AE-E28738629F5E}"/>
              </a:ext>
            </a:extLst>
          </p:cNvPr>
          <p:cNvSpPr>
            <a:spLocks noGrp="1"/>
          </p:cNvSpPr>
          <p:nvPr>
            <p:ph type="dt" sz="half" idx="10"/>
          </p:nvPr>
        </p:nvSpPr>
        <p:spPr/>
        <p:txBody>
          <a:bodyPr/>
          <a:lstStyle/>
          <a:p>
            <a:fld id="{B57F4B58-0179-4D10-A577-0CE026E971C5}" type="datetimeFigureOut">
              <a:rPr lang="nl-NL" smtClean="0"/>
              <a:t>18-7-2024</a:t>
            </a:fld>
            <a:endParaRPr lang="nl-NL"/>
          </a:p>
        </p:txBody>
      </p:sp>
      <p:sp>
        <p:nvSpPr>
          <p:cNvPr id="3" name="Tijdelijke aanduiding voor voettekst 2">
            <a:extLst>
              <a:ext uri="{FF2B5EF4-FFF2-40B4-BE49-F238E27FC236}">
                <a16:creationId xmlns:a16="http://schemas.microsoft.com/office/drawing/2014/main" id="{88D8EB77-87F5-6199-3A39-4D6164B7BDC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2048E1A-45F5-0699-796F-66EA0F6BBCB7}"/>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73570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9934F-623F-CA8F-1796-88B11523F4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2984C8E-97EB-17A7-FA0E-979FF7C079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38EA4DF-B640-265B-A209-C89E000E0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1865ED6-DC40-7962-F5D9-2D179544B9F0}"/>
              </a:ext>
            </a:extLst>
          </p:cNvPr>
          <p:cNvSpPr>
            <a:spLocks noGrp="1"/>
          </p:cNvSpPr>
          <p:nvPr>
            <p:ph type="dt" sz="half" idx="10"/>
          </p:nvPr>
        </p:nvSpPr>
        <p:spPr/>
        <p:txBody>
          <a:bodyPr/>
          <a:lstStyle/>
          <a:p>
            <a:fld id="{B57F4B58-0179-4D10-A577-0CE026E971C5}" type="datetimeFigureOut">
              <a:rPr lang="nl-NL" smtClean="0"/>
              <a:t>18-7-2024</a:t>
            </a:fld>
            <a:endParaRPr lang="nl-NL"/>
          </a:p>
        </p:txBody>
      </p:sp>
      <p:sp>
        <p:nvSpPr>
          <p:cNvPr id="6" name="Tijdelijke aanduiding voor voettekst 5">
            <a:extLst>
              <a:ext uri="{FF2B5EF4-FFF2-40B4-BE49-F238E27FC236}">
                <a16:creationId xmlns:a16="http://schemas.microsoft.com/office/drawing/2014/main" id="{84A4191E-30C1-EB25-2A68-22DD106964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143201E-2493-A2EF-754E-9022D614C62B}"/>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692971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08DBB-EC07-2DFC-41D5-E1FE8B2D63E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2F4D667-6099-6194-6B1A-97EB4C4C7F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8071BAD7-BB12-7329-8F31-7F86F8C3CC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E78CC33-453F-E7A9-2894-A68737B3C5B9}"/>
              </a:ext>
            </a:extLst>
          </p:cNvPr>
          <p:cNvSpPr>
            <a:spLocks noGrp="1"/>
          </p:cNvSpPr>
          <p:nvPr>
            <p:ph type="dt" sz="half" idx="10"/>
          </p:nvPr>
        </p:nvSpPr>
        <p:spPr/>
        <p:txBody>
          <a:bodyPr/>
          <a:lstStyle/>
          <a:p>
            <a:fld id="{B57F4B58-0179-4D10-A577-0CE026E971C5}" type="datetimeFigureOut">
              <a:rPr lang="nl-NL" smtClean="0"/>
              <a:t>18-7-2024</a:t>
            </a:fld>
            <a:endParaRPr lang="nl-NL"/>
          </a:p>
        </p:txBody>
      </p:sp>
      <p:sp>
        <p:nvSpPr>
          <p:cNvPr id="6" name="Tijdelijke aanduiding voor voettekst 5">
            <a:extLst>
              <a:ext uri="{FF2B5EF4-FFF2-40B4-BE49-F238E27FC236}">
                <a16:creationId xmlns:a16="http://schemas.microsoft.com/office/drawing/2014/main" id="{BB6113CF-F318-294A-2C4C-1DA1DBA2686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623A651-D7FF-61DB-F477-C63264CE62DA}"/>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4047875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35CE744-1DD5-A098-D1ED-F47F34A4D2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F6C4910-7D95-1935-2785-51CC97A1E7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A4738D5-757D-0C17-273A-7E17405432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F4B58-0179-4D10-A577-0CE026E971C5}" type="datetimeFigureOut">
              <a:rPr lang="nl-NL" smtClean="0"/>
              <a:t>18-7-2024</a:t>
            </a:fld>
            <a:endParaRPr lang="nl-NL"/>
          </a:p>
        </p:txBody>
      </p:sp>
      <p:sp>
        <p:nvSpPr>
          <p:cNvPr id="5" name="Tijdelijke aanduiding voor voettekst 4">
            <a:extLst>
              <a:ext uri="{FF2B5EF4-FFF2-40B4-BE49-F238E27FC236}">
                <a16:creationId xmlns:a16="http://schemas.microsoft.com/office/drawing/2014/main" id="{8E48A46D-6EF4-765F-F1FD-4371F1893B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6DD6A8D-300F-DC98-CA8D-662A4AFA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E9B90B-110C-40D4-8989-DE8A7CDE3D40}" type="slidenum">
              <a:rPr lang="nl-NL" smtClean="0"/>
              <a:t>‹nr.›</a:t>
            </a:fld>
            <a:endParaRPr lang="nl-NL"/>
          </a:p>
        </p:txBody>
      </p:sp>
    </p:spTree>
    <p:extLst>
      <p:ext uri="{BB962C8B-B14F-4D97-AF65-F5344CB8AC3E}">
        <p14:creationId xmlns:p14="http://schemas.microsoft.com/office/powerpoint/2010/main" val="399041682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60" r:id="rId16"/>
    <p:sldLayoutId id="2147483661" r:id="rId17"/>
    <p:sldLayoutId id="214748369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2_6FDA55E8.xml"/><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hyperlink" Target="https://www.rivm.nl/zonkracht"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vimeo.com/981776161?share=copy"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hyperlink" Target="https://www.kwf.nl/kanker-voorkomen/veilig-zonnen/zon-en-huidkanker#:~:text=Verbranding%20door%20de%20zon%20is,gaan%20dan%20veel%20cellen%20dood" TargetMode="External"/><Relationship Id="rId2" Type="http://schemas.openxmlformats.org/officeDocument/2006/relationships/hyperlink" Target="https://www.umcg.nl/-/huidkanker" TargetMode="Externa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CCB6A701-D7D9-C33F-6751-75585BCEC45E}"/>
              </a:ext>
            </a:extLst>
          </p:cNvPr>
          <p:cNvPicPr>
            <a:picLocks noChangeAspect="1"/>
          </p:cNvPicPr>
          <p:nvPr/>
        </p:nvPicPr>
        <p:blipFill>
          <a:blip r:embed="rId3"/>
          <a:stretch>
            <a:fillRect/>
          </a:stretch>
        </p:blipFill>
        <p:spPr>
          <a:xfrm>
            <a:off x="0" y="0"/>
            <a:ext cx="10629900" cy="6930095"/>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 y="0"/>
            <a:ext cx="12316519" cy="6930095"/>
          </a:xfrm>
          <a:prstGeom prst="rect">
            <a:avLst/>
          </a:prstGeom>
        </p:spPr>
      </p:pic>
      <p:sp>
        <p:nvSpPr>
          <p:cNvPr id="2" name="Title 1"/>
          <p:cNvSpPr>
            <a:spLocks noGrp="1"/>
          </p:cNvSpPr>
          <p:nvPr>
            <p:ph type="ctrTitle"/>
          </p:nvPr>
        </p:nvSpPr>
        <p:spPr>
          <a:xfrm>
            <a:off x="154716" y="4427754"/>
            <a:ext cx="7367873" cy="1315999"/>
          </a:xfrm>
        </p:spPr>
        <p:txBody>
          <a:bodyPr>
            <a:normAutofit/>
          </a:bodyPr>
          <a:lstStyle/>
          <a:p>
            <a:pPr algn="ctr"/>
            <a:r>
              <a:rPr lang="en-US" sz="4800" b="1"/>
              <a:t>Toolbox </a:t>
            </a:r>
            <a:r>
              <a:rPr lang="en-US" sz="4800" b="1" err="1"/>
              <a:t>huidkanker</a:t>
            </a:r>
            <a:br>
              <a:rPr lang="en-US" b="1"/>
            </a:br>
            <a:endParaRPr lang="en-US" sz="2200"/>
          </a:p>
        </p:txBody>
      </p:sp>
    </p:spTree>
    <p:extLst>
      <p:ext uri="{BB962C8B-B14F-4D97-AF65-F5344CB8AC3E}">
        <p14:creationId xmlns:p14="http://schemas.microsoft.com/office/powerpoint/2010/main" val="40368028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3362F-686E-47E2-8D5F-A7B01370DB17}"/>
              </a:ext>
            </a:extLst>
          </p:cNvPr>
          <p:cNvSpPr>
            <a:spLocks noGrp="1"/>
          </p:cNvSpPr>
          <p:nvPr>
            <p:ph type="title"/>
          </p:nvPr>
        </p:nvSpPr>
        <p:spPr/>
        <p:txBody>
          <a:bodyPr/>
          <a:lstStyle/>
          <a:p>
            <a:r>
              <a:rPr lang="nl-NL"/>
              <a:t>Wanneer heb je meer kans op huidkanker?</a:t>
            </a:r>
          </a:p>
        </p:txBody>
      </p:sp>
      <p:sp>
        <p:nvSpPr>
          <p:cNvPr id="3" name="Tijdelijke aanduiding voor inhoud 2">
            <a:extLst>
              <a:ext uri="{FF2B5EF4-FFF2-40B4-BE49-F238E27FC236}">
                <a16:creationId xmlns:a16="http://schemas.microsoft.com/office/drawing/2014/main" id="{3CD80DB8-8575-240E-3692-23BE82EE9F58}"/>
              </a:ext>
            </a:extLst>
          </p:cNvPr>
          <p:cNvSpPr>
            <a:spLocks noGrp="1"/>
          </p:cNvSpPr>
          <p:nvPr>
            <p:ph sz="half" idx="1"/>
          </p:nvPr>
        </p:nvSpPr>
        <p:spPr>
          <a:xfrm>
            <a:off x="609600" y="2422701"/>
            <a:ext cx="11323320" cy="4218129"/>
          </a:xfrm>
        </p:spPr>
        <p:txBody>
          <a:bodyPr>
            <a:normAutofit fontScale="92500" lnSpcReduction="20000"/>
          </a:bodyPr>
          <a:lstStyle/>
          <a:p>
            <a:r>
              <a:rPr lang="nl-NL"/>
              <a:t>Oudere leeftijd</a:t>
            </a:r>
          </a:p>
          <a:p>
            <a:r>
              <a:rPr lang="nl-NL"/>
              <a:t>Lichte huid (huidtype)</a:t>
            </a:r>
          </a:p>
          <a:p>
            <a:r>
              <a:rPr lang="nl-NL"/>
              <a:t>Als je vaak verbrand bent</a:t>
            </a:r>
          </a:p>
          <a:p>
            <a:r>
              <a:rPr lang="nl-NL"/>
              <a:t>Als je veel in de zon komt (jarenlang veel zonlicht op de huid)</a:t>
            </a:r>
          </a:p>
          <a:p>
            <a:r>
              <a:rPr lang="nl-NL"/>
              <a:t>Als je veel onder de zonnebank gaat</a:t>
            </a:r>
          </a:p>
          <a:p>
            <a:r>
              <a:rPr lang="nl-NL"/>
              <a:t>Als het in de familie voorkomt</a:t>
            </a:r>
          </a:p>
          <a:p>
            <a:r>
              <a:rPr lang="nl-NL"/>
              <a:t>Als je al eerder huidkanker hebt gehad</a:t>
            </a:r>
          </a:p>
          <a:p>
            <a:r>
              <a:rPr lang="nl-NL"/>
              <a:t>Als je veel moedervlekken hebt</a:t>
            </a:r>
          </a:p>
          <a:p>
            <a:r>
              <a:rPr lang="nl-NL"/>
              <a:t>Als je rookt</a:t>
            </a:r>
          </a:p>
          <a:p>
            <a:r>
              <a:rPr lang="nl-NL"/>
              <a:t>Bij bepaalde medicijnen</a:t>
            </a:r>
          </a:p>
          <a:p>
            <a:endParaRPr lang="nl-NL"/>
          </a:p>
          <a:p>
            <a:endParaRPr lang="nl-NL"/>
          </a:p>
          <a:p>
            <a:pPr marL="0" indent="0">
              <a:buNone/>
            </a:pPr>
            <a:endParaRPr lang="nl-NL"/>
          </a:p>
          <a:p>
            <a:endParaRPr lang="nl-NL"/>
          </a:p>
          <a:p>
            <a:endParaRPr lang="nl-NL"/>
          </a:p>
        </p:txBody>
      </p:sp>
    </p:spTree>
    <p:extLst>
      <p:ext uri="{BB962C8B-B14F-4D97-AF65-F5344CB8AC3E}">
        <p14:creationId xmlns:p14="http://schemas.microsoft.com/office/powerpoint/2010/main" val="1737780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66D95-308B-70BB-6773-9C4704C9B420}"/>
              </a:ext>
            </a:extLst>
          </p:cNvPr>
          <p:cNvSpPr>
            <a:spLocks noGrp="1"/>
          </p:cNvSpPr>
          <p:nvPr>
            <p:ph type="title"/>
          </p:nvPr>
        </p:nvSpPr>
        <p:spPr/>
        <p:txBody>
          <a:bodyPr anchor="t">
            <a:normAutofit/>
          </a:bodyPr>
          <a:lstStyle/>
          <a:p>
            <a:r>
              <a:rPr lang="nl-NL"/>
              <a:t>Soorten huidkanker</a:t>
            </a:r>
          </a:p>
        </p:txBody>
      </p:sp>
      <p:sp>
        <p:nvSpPr>
          <p:cNvPr id="3" name="Tijdelijke aanduiding voor inhoud 2">
            <a:extLst>
              <a:ext uri="{FF2B5EF4-FFF2-40B4-BE49-F238E27FC236}">
                <a16:creationId xmlns:a16="http://schemas.microsoft.com/office/drawing/2014/main" id="{42E03E26-3753-B3A3-9821-1A7B4C7B2E22}"/>
              </a:ext>
            </a:extLst>
          </p:cNvPr>
          <p:cNvSpPr>
            <a:spLocks noGrp="1"/>
          </p:cNvSpPr>
          <p:nvPr>
            <p:ph sz="half" idx="1"/>
          </p:nvPr>
        </p:nvSpPr>
        <p:spPr>
          <a:xfrm>
            <a:off x="609600" y="2422701"/>
            <a:ext cx="11145398" cy="3967082"/>
          </a:xfrm>
        </p:spPr>
        <p:txBody>
          <a:bodyPr>
            <a:noAutofit/>
          </a:bodyPr>
          <a:lstStyle/>
          <a:p>
            <a:r>
              <a:rPr lang="nl-NL"/>
              <a:t>Huidkanker ontstaat als huidcellen ongecontroleerd gaan delen. </a:t>
            </a:r>
            <a:br>
              <a:rPr lang="nl-NL"/>
            </a:br>
            <a:r>
              <a:rPr lang="nl-NL"/>
              <a:t>Er ontstaat dan een tumor. Deze tumor kan gezonde delen van het lichaam aantasten en uitzaaien. </a:t>
            </a:r>
          </a:p>
          <a:p>
            <a:r>
              <a:rPr lang="nl-NL"/>
              <a:t>De niet-melanomen vormen van huidkanker (zonder pigment)</a:t>
            </a:r>
          </a:p>
          <a:p>
            <a:pPr lvl="1"/>
            <a:r>
              <a:rPr lang="nl-NL"/>
              <a:t>Basaalcelcarcinoom</a:t>
            </a:r>
          </a:p>
          <a:p>
            <a:pPr lvl="1"/>
            <a:r>
              <a:rPr lang="nl-NL"/>
              <a:t>Plaveiselcelcarcinoom</a:t>
            </a:r>
          </a:p>
          <a:p>
            <a:pPr lvl="2"/>
            <a:r>
              <a:rPr lang="nl-NL" sz="2400"/>
              <a:t>Waarvan actinische </a:t>
            </a:r>
            <a:r>
              <a:rPr lang="nl-NL" sz="2400" err="1"/>
              <a:t>keratose</a:t>
            </a:r>
            <a:r>
              <a:rPr lang="nl-NL" sz="2400"/>
              <a:t> (zonneschade) een voorstadium kan zijn</a:t>
            </a:r>
          </a:p>
          <a:p>
            <a:r>
              <a:rPr lang="nl-NL"/>
              <a:t>Melanoom</a:t>
            </a:r>
          </a:p>
          <a:p>
            <a:pPr marL="0" indent="0">
              <a:buNone/>
            </a:pPr>
            <a:endParaRPr lang="nl-NL" sz="1100"/>
          </a:p>
          <a:p>
            <a:pPr marL="0" indent="0">
              <a:buNone/>
            </a:pPr>
            <a:endParaRPr lang="nl-NL"/>
          </a:p>
        </p:txBody>
      </p:sp>
    </p:spTree>
    <p:extLst>
      <p:ext uri="{BB962C8B-B14F-4D97-AF65-F5344CB8AC3E}">
        <p14:creationId xmlns:p14="http://schemas.microsoft.com/office/powerpoint/2010/main" val="187657981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256BA-958E-29AE-E249-3E62A6F7F7F9}"/>
              </a:ext>
            </a:extLst>
          </p:cNvPr>
          <p:cNvSpPr>
            <a:spLocks noGrp="1"/>
          </p:cNvSpPr>
          <p:nvPr>
            <p:ph type="title"/>
          </p:nvPr>
        </p:nvSpPr>
        <p:spPr/>
        <p:txBody>
          <a:bodyPr anchor="t">
            <a:normAutofit/>
          </a:bodyPr>
          <a:lstStyle/>
          <a:p>
            <a:r>
              <a:rPr lang="nl-NL"/>
              <a:t>Basaalcelcarcinoom</a:t>
            </a:r>
          </a:p>
        </p:txBody>
      </p:sp>
      <p:sp>
        <p:nvSpPr>
          <p:cNvPr id="3" name="Tijdelijke aanduiding voor inhoud 2">
            <a:extLst>
              <a:ext uri="{FF2B5EF4-FFF2-40B4-BE49-F238E27FC236}">
                <a16:creationId xmlns:a16="http://schemas.microsoft.com/office/drawing/2014/main" id="{1BB82645-3227-379F-0F0E-0906F8742F0F}"/>
              </a:ext>
            </a:extLst>
          </p:cNvPr>
          <p:cNvSpPr>
            <a:spLocks noGrp="1"/>
          </p:cNvSpPr>
          <p:nvPr>
            <p:ph sz="half" idx="1"/>
          </p:nvPr>
        </p:nvSpPr>
        <p:spPr>
          <a:xfrm>
            <a:off x="609599" y="2422700"/>
            <a:ext cx="10972799" cy="4343860"/>
          </a:xfrm>
        </p:spPr>
        <p:txBody>
          <a:bodyPr>
            <a:normAutofit fontScale="77500" lnSpcReduction="20000"/>
          </a:bodyPr>
          <a:lstStyle/>
          <a:p>
            <a:r>
              <a:rPr lang="nl-NL" sz="2600"/>
              <a:t>Meest voorkomende type </a:t>
            </a:r>
          </a:p>
          <a:p>
            <a:r>
              <a:rPr lang="nl-NL" sz="2600"/>
              <a:t>Zaait bijna nooit uit </a:t>
            </a:r>
          </a:p>
          <a:p>
            <a:r>
              <a:rPr lang="nl-NL" sz="2600"/>
              <a:t>Kan wel lokaal forse schade, pijn en beperkingen aanrichten</a:t>
            </a:r>
          </a:p>
          <a:p>
            <a:r>
              <a:rPr lang="nl-NL" sz="2600"/>
              <a:t>Ongeveer 1 op de 5 Nederlanders krijgt minimaal 1 basaalcelcarcinoom</a:t>
            </a:r>
          </a:p>
          <a:p>
            <a:r>
              <a:rPr lang="nl-NL" sz="2600"/>
              <a:t>Het zit vooral op de huid waar jarenlang veel zonlicht op is gekomen, zoals:</a:t>
            </a:r>
          </a:p>
          <a:p>
            <a:pPr lvl="1"/>
            <a:r>
              <a:rPr lang="nl-NL" sz="2600"/>
              <a:t>Gezicht, oren, handen en armen</a:t>
            </a:r>
          </a:p>
          <a:p>
            <a:endParaRPr lang="nl-NL" sz="2600"/>
          </a:p>
          <a:p>
            <a:r>
              <a:rPr lang="nl-NL" sz="2600"/>
              <a:t>Hoe ziet het eruit:</a:t>
            </a:r>
          </a:p>
          <a:p>
            <a:pPr lvl="1"/>
            <a:r>
              <a:rPr lang="nl-NL" sz="2600"/>
              <a:t>Klein glanzend huidkleuring of roze bultje met kleine bloedvaatjes, </a:t>
            </a:r>
            <a:br>
              <a:rPr lang="nl-NL" sz="2600"/>
            </a:br>
            <a:r>
              <a:rPr lang="nl-NL" sz="2600"/>
              <a:t>maar kan er ook uitzien als een klein eczeem vlekje met schilfers. </a:t>
            </a:r>
          </a:p>
          <a:p>
            <a:pPr lvl="1"/>
            <a:r>
              <a:rPr lang="nl-NL" sz="2600"/>
              <a:t>Wordt langzaam groter</a:t>
            </a:r>
          </a:p>
          <a:p>
            <a:pPr lvl="1"/>
            <a:r>
              <a:rPr lang="nl-NL" sz="2600"/>
              <a:t>Wondjes die niet goed genezen</a:t>
            </a:r>
          </a:p>
          <a:p>
            <a:pPr marL="457200" lvl="1" indent="0">
              <a:buNone/>
            </a:pPr>
            <a:br>
              <a:rPr lang="nl-NL" sz="1100"/>
            </a:br>
            <a:endParaRPr lang="nl-NL" sz="1100"/>
          </a:p>
          <a:p>
            <a:pPr marL="457200" lvl="1" indent="0">
              <a:buNone/>
            </a:pPr>
            <a:br>
              <a:rPr lang="nl-NL" sz="1400" b="0" i="0">
                <a:effectLst/>
              </a:rPr>
            </a:br>
            <a:endParaRPr lang="nl-NL" sz="1400" b="0" i="0">
              <a:effectLst/>
            </a:endParaRPr>
          </a:p>
          <a:p>
            <a:endParaRPr lang="nl-NL" sz="1100"/>
          </a:p>
        </p:txBody>
      </p:sp>
    </p:spTree>
    <p:extLst>
      <p:ext uri="{BB962C8B-B14F-4D97-AF65-F5344CB8AC3E}">
        <p14:creationId xmlns:p14="http://schemas.microsoft.com/office/powerpoint/2010/main" val="3956378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6D5C26-5148-1864-BAB3-CBFD57FFDDB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03A325DC-A5D9-6C71-53EC-FA3B8A181B12}"/>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52984F2E-F74A-F263-5685-88DDF6F914CC}"/>
              </a:ext>
            </a:extLst>
          </p:cNvPr>
          <p:cNvSpPr>
            <a:spLocks noGrp="1"/>
          </p:cNvSpPr>
          <p:nvPr>
            <p:ph sz="half" idx="2"/>
          </p:nvPr>
        </p:nvSpPr>
        <p:spPr/>
        <p:txBody>
          <a:bodyPr/>
          <a:lstStyle/>
          <a:p>
            <a:endParaRPr lang="nl-NL"/>
          </a:p>
        </p:txBody>
      </p:sp>
      <p:pic>
        <p:nvPicPr>
          <p:cNvPr id="3074" name="Picture 2">
            <a:extLst>
              <a:ext uri="{FF2B5EF4-FFF2-40B4-BE49-F238E27FC236}">
                <a16:creationId xmlns:a16="http://schemas.microsoft.com/office/drawing/2014/main" id="{749BF85B-80AD-DE64-BED6-C3E99A8FC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1970"/>
            <a:ext cx="46228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06BE3AA-FE60-A2D4-BF33-7DE1C7303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445" y="530564"/>
            <a:ext cx="4920155" cy="36901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BF8BFDC-CD62-5064-45A9-7204A0D6DA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683" y="3520952"/>
            <a:ext cx="4388790" cy="329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66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9BE84-3E63-5774-3624-946439C37F2A}"/>
              </a:ext>
            </a:extLst>
          </p:cNvPr>
          <p:cNvSpPr>
            <a:spLocks noGrp="1"/>
          </p:cNvSpPr>
          <p:nvPr>
            <p:ph type="title"/>
          </p:nvPr>
        </p:nvSpPr>
        <p:spPr/>
        <p:txBody>
          <a:bodyPr anchor="t">
            <a:normAutofit/>
          </a:bodyPr>
          <a:lstStyle/>
          <a:p>
            <a:r>
              <a:rPr lang="nl-NL"/>
              <a:t>Plaveiselcelcarcinoom</a:t>
            </a:r>
          </a:p>
        </p:txBody>
      </p:sp>
      <p:sp>
        <p:nvSpPr>
          <p:cNvPr id="3" name="Tijdelijke aanduiding voor inhoud 2">
            <a:extLst>
              <a:ext uri="{FF2B5EF4-FFF2-40B4-BE49-F238E27FC236}">
                <a16:creationId xmlns:a16="http://schemas.microsoft.com/office/drawing/2014/main" id="{4FCB6CDA-DB41-9DF8-86E7-0F5E8D56C449}"/>
              </a:ext>
            </a:extLst>
          </p:cNvPr>
          <p:cNvSpPr>
            <a:spLocks noGrp="1"/>
          </p:cNvSpPr>
          <p:nvPr>
            <p:ph sz="half" idx="1"/>
          </p:nvPr>
        </p:nvSpPr>
        <p:spPr>
          <a:xfrm>
            <a:off x="609599" y="2422701"/>
            <a:ext cx="11112347" cy="4242504"/>
          </a:xfrm>
        </p:spPr>
        <p:txBody>
          <a:bodyPr>
            <a:normAutofit fontScale="77500" lnSpcReduction="20000"/>
          </a:bodyPr>
          <a:lstStyle/>
          <a:p>
            <a:r>
              <a:rPr lang="nl-NL" sz="2600" b="0" i="0">
                <a:effectLst/>
              </a:rPr>
              <a:t>Komt vooral voor bij mensen boven de 60 jaar</a:t>
            </a:r>
          </a:p>
          <a:p>
            <a:r>
              <a:rPr lang="nl-NL" sz="2600" b="0" i="0">
                <a:effectLst/>
              </a:rPr>
              <a:t>Bijna twee keer vaker bij mannen dan bij vrouwen</a:t>
            </a:r>
          </a:p>
          <a:p>
            <a:r>
              <a:rPr lang="nl-NL" sz="2600" b="0" i="0">
                <a:effectLst/>
              </a:rPr>
              <a:t>Kan zonder behandeling dieper in de huid groeien, ook in spier en bot</a:t>
            </a:r>
            <a:endParaRPr lang="nl-NL" sz="2600"/>
          </a:p>
          <a:p>
            <a:r>
              <a:rPr lang="nl-NL" sz="2600"/>
              <a:t>Kan uitzaaien, maar wordt vaak op tijd ontdekt</a:t>
            </a:r>
            <a:endParaRPr lang="nl-NL" sz="2600" b="0" i="0">
              <a:effectLst/>
            </a:endParaRPr>
          </a:p>
          <a:p>
            <a:pPr lvl="1"/>
            <a:r>
              <a:rPr lang="nl-NL" b="0" i="0">
                <a:effectLst/>
              </a:rPr>
              <a:t>Is het uitgezaaid, dan kun je eraan overlijden</a:t>
            </a:r>
          </a:p>
          <a:p>
            <a:pPr lvl="1"/>
            <a:endParaRPr lang="nl-NL" b="0" i="0">
              <a:effectLst/>
            </a:endParaRPr>
          </a:p>
          <a:p>
            <a:pPr>
              <a:buFont typeface="Arial" panose="020B0604020202020204" pitchFamily="34" charset="0"/>
              <a:buChar char="•"/>
            </a:pPr>
            <a:r>
              <a:rPr lang="nl-NL" sz="2600" b="0" i="0">
                <a:effectLst/>
              </a:rPr>
              <a:t>Hoe ziet het eruit:</a:t>
            </a:r>
          </a:p>
          <a:p>
            <a:pPr lvl="1"/>
            <a:r>
              <a:rPr lang="nl-NL"/>
              <a:t>Begint als rood bultje met korstje in het midden</a:t>
            </a:r>
          </a:p>
          <a:p>
            <a:pPr lvl="1"/>
            <a:r>
              <a:rPr lang="nl-NL"/>
              <a:t>Kan gaan bloeden en groeien</a:t>
            </a:r>
          </a:p>
          <a:p>
            <a:pPr lvl="1"/>
            <a:r>
              <a:rPr lang="nl-NL"/>
              <a:t>Een wondje dat niet geneest.</a:t>
            </a:r>
          </a:p>
          <a:p>
            <a:pPr>
              <a:buFont typeface="Arial" panose="020B0604020202020204" pitchFamily="34" charset="0"/>
              <a:buChar char="•"/>
            </a:pPr>
            <a:endParaRPr lang="nl-NL" sz="2600"/>
          </a:p>
          <a:p>
            <a:pPr marL="0" indent="0">
              <a:buNone/>
            </a:pPr>
            <a:br>
              <a:rPr lang="nl-NL" sz="2600"/>
            </a:br>
            <a:endParaRPr lang="nl-NL" sz="2600"/>
          </a:p>
          <a:p>
            <a:pPr marL="0" indent="0">
              <a:buNone/>
            </a:pPr>
            <a:r>
              <a:rPr lang="nl-NL" sz="1500" b="0" i="0">
                <a:effectLst/>
              </a:rPr>
              <a:t>       </a:t>
            </a:r>
            <a:endParaRPr lang="nl-NL" sz="1500"/>
          </a:p>
        </p:txBody>
      </p:sp>
    </p:spTree>
    <p:extLst>
      <p:ext uri="{BB962C8B-B14F-4D97-AF65-F5344CB8AC3E}">
        <p14:creationId xmlns:p14="http://schemas.microsoft.com/office/powerpoint/2010/main" val="132161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988163-53BB-7F96-BF9E-C068AF544B92}"/>
              </a:ext>
            </a:extLst>
          </p:cNvPr>
          <p:cNvSpPr>
            <a:spLocks noGrp="1"/>
          </p:cNvSpPr>
          <p:nvPr>
            <p:ph type="title"/>
          </p:nvPr>
        </p:nvSpPr>
        <p:spPr/>
        <p:txBody>
          <a:bodyPr/>
          <a:lstStyle/>
          <a:p>
            <a:endParaRPr lang="nl-NL"/>
          </a:p>
        </p:txBody>
      </p:sp>
      <p:sp>
        <p:nvSpPr>
          <p:cNvPr id="4" name="Tijdelijke aanduiding voor inhoud 3">
            <a:extLst>
              <a:ext uri="{FF2B5EF4-FFF2-40B4-BE49-F238E27FC236}">
                <a16:creationId xmlns:a16="http://schemas.microsoft.com/office/drawing/2014/main" id="{CB813486-816F-2D8D-05AA-3F8DA0B6729D}"/>
              </a:ext>
            </a:extLst>
          </p:cNvPr>
          <p:cNvSpPr>
            <a:spLocks noGrp="1"/>
          </p:cNvSpPr>
          <p:nvPr>
            <p:ph sz="half" idx="2"/>
          </p:nvPr>
        </p:nvSpPr>
        <p:spPr/>
        <p:txBody>
          <a:bodyPr/>
          <a:lstStyle/>
          <a:p>
            <a:endParaRPr lang="nl-NL"/>
          </a:p>
        </p:txBody>
      </p:sp>
      <p:pic>
        <p:nvPicPr>
          <p:cNvPr id="4098" name="Picture 2">
            <a:extLst>
              <a:ext uri="{FF2B5EF4-FFF2-40B4-BE49-F238E27FC236}">
                <a16:creationId xmlns:a16="http://schemas.microsoft.com/office/drawing/2014/main" id="{3F6A550E-0C4B-E45B-4074-EBCBC7CE9E2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5481" y="1322580"/>
            <a:ext cx="4721395" cy="35410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7A1A8C0F-4D13-87AF-D38C-19BACE697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520" y="1322580"/>
            <a:ext cx="4920155" cy="369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16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A3CBB4-2B58-F92D-AF64-0A140FE451B0}"/>
              </a:ext>
            </a:extLst>
          </p:cNvPr>
          <p:cNvSpPr>
            <a:spLocks noGrp="1"/>
          </p:cNvSpPr>
          <p:nvPr>
            <p:ph type="title"/>
          </p:nvPr>
        </p:nvSpPr>
        <p:spPr/>
        <p:txBody>
          <a:bodyPr/>
          <a:lstStyle/>
          <a:p>
            <a:r>
              <a:rPr lang="nl-NL"/>
              <a:t>Z</a:t>
            </a:r>
            <a:r>
              <a:rPr lang="nl-NL">
                <a:effectLst/>
              </a:rPr>
              <a:t>onneschade (actinische </a:t>
            </a:r>
            <a:r>
              <a:rPr lang="nl-NL" err="1">
                <a:effectLst/>
              </a:rPr>
              <a:t>keratose</a:t>
            </a:r>
            <a:r>
              <a:rPr lang="nl-NL">
                <a:effectLst/>
              </a:rPr>
              <a:t>)</a:t>
            </a:r>
            <a:endParaRPr lang="nl-NL"/>
          </a:p>
        </p:txBody>
      </p:sp>
      <p:sp>
        <p:nvSpPr>
          <p:cNvPr id="3" name="Tijdelijke aanduiding voor inhoud 2">
            <a:extLst>
              <a:ext uri="{FF2B5EF4-FFF2-40B4-BE49-F238E27FC236}">
                <a16:creationId xmlns:a16="http://schemas.microsoft.com/office/drawing/2014/main" id="{A6C959F0-EC62-734B-08AE-CED7D5C2BBF3}"/>
              </a:ext>
            </a:extLst>
          </p:cNvPr>
          <p:cNvSpPr>
            <a:spLocks noGrp="1"/>
          </p:cNvSpPr>
          <p:nvPr>
            <p:ph sz="half" idx="1"/>
          </p:nvPr>
        </p:nvSpPr>
        <p:spPr>
          <a:xfrm>
            <a:off x="609600" y="2422701"/>
            <a:ext cx="11220450" cy="4286709"/>
          </a:xfrm>
        </p:spPr>
        <p:txBody>
          <a:bodyPr>
            <a:noAutofit/>
          </a:bodyPr>
          <a:lstStyle/>
          <a:p>
            <a:pPr>
              <a:lnSpc>
                <a:spcPct val="70000"/>
              </a:lnSpc>
            </a:pPr>
            <a:r>
              <a:rPr lang="nl-NL" sz="2000">
                <a:effectLst/>
              </a:rPr>
              <a:t>Dit is geen huidkanker, maar kan </a:t>
            </a:r>
            <a:r>
              <a:rPr lang="nl-NL" sz="2000"/>
              <a:t>een plaveiselcel carcinoom </a:t>
            </a:r>
            <a:r>
              <a:rPr lang="nl-NL" sz="2000">
                <a:effectLst/>
              </a:rPr>
              <a:t>worden</a:t>
            </a:r>
            <a:endParaRPr lang="nl-NL" sz="1800">
              <a:effectLst/>
            </a:endParaRPr>
          </a:p>
          <a:p>
            <a:pPr>
              <a:lnSpc>
                <a:spcPct val="70000"/>
              </a:lnSpc>
            </a:pPr>
            <a:r>
              <a:rPr lang="nl-NL" sz="2000">
                <a:effectLst/>
              </a:rPr>
              <a:t>Hoe meer zonneschade, hoe groter de kans op huidkanker</a:t>
            </a:r>
          </a:p>
          <a:p>
            <a:pPr>
              <a:lnSpc>
                <a:spcPct val="70000"/>
              </a:lnSpc>
            </a:pPr>
            <a:r>
              <a:rPr lang="nl-NL" sz="2000">
                <a:effectLst/>
              </a:rPr>
              <a:t>Ongeveer 1 op de 3 mensen boven de 50 jaar heeft dit soort plekjes</a:t>
            </a:r>
          </a:p>
          <a:p>
            <a:pPr>
              <a:lnSpc>
                <a:spcPct val="70000"/>
              </a:lnSpc>
            </a:pPr>
            <a:r>
              <a:rPr lang="nl-NL" sz="2000"/>
              <a:t>Vaak op het gezicht, de handen of onderarmen</a:t>
            </a:r>
          </a:p>
          <a:p>
            <a:pPr>
              <a:lnSpc>
                <a:spcPct val="70000"/>
              </a:lnSpc>
            </a:pPr>
            <a:r>
              <a:rPr lang="nl-NL" sz="2000"/>
              <a:t>Op het hoofd als u kaal bent of dun haar hebt</a:t>
            </a:r>
          </a:p>
          <a:p>
            <a:pPr>
              <a:lnSpc>
                <a:spcPct val="70000"/>
              </a:lnSpc>
            </a:pPr>
            <a:r>
              <a:rPr lang="nl-NL" sz="2000">
                <a:effectLst/>
              </a:rPr>
              <a:t>Hoe ziet het eruit:</a:t>
            </a:r>
          </a:p>
          <a:p>
            <a:pPr lvl="1">
              <a:lnSpc>
                <a:spcPct val="70000"/>
              </a:lnSpc>
            </a:pPr>
            <a:r>
              <a:rPr lang="nl-NL" sz="1800">
                <a:effectLst/>
              </a:rPr>
              <a:t>Het zijn ruwe plekjes met kostjes of schilfers</a:t>
            </a:r>
          </a:p>
          <a:p>
            <a:pPr lvl="1">
              <a:lnSpc>
                <a:spcPct val="70000"/>
              </a:lnSpc>
            </a:pPr>
            <a:r>
              <a:rPr lang="nl-NL" sz="1800"/>
              <a:t>Ze zijn huidkleurig, rood of zijn wat donkerder</a:t>
            </a:r>
          </a:p>
          <a:p>
            <a:pPr lvl="1">
              <a:lnSpc>
                <a:spcPct val="70000"/>
              </a:lnSpc>
            </a:pPr>
            <a:r>
              <a:rPr lang="nl-NL" sz="1800">
                <a:effectLst/>
              </a:rPr>
              <a:t>Meestal voel je het niet, soms jeukt het</a:t>
            </a:r>
          </a:p>
          <a:p>
            <a:pPr lvl="1">
              <a:lnSpc>
                <a:spcPct val="70000"/>
              </a:lnSpc>
            </a:pPr>
            <a:r>
              <a:rPr lang="nl-NL" sz="1800">
                <a:effectLst/>
              </a:rPr>
              <a:t>De plekjes kunnen weggaan en weer terugkomen</a:t>
            </a:r>
          </a:p>
          <a:p>
            <a:pPr>
              <a:lnSpc>
                <a:spcPct val="70000"/>
              </a:lnSpc>
            </a:pPr>
            <a:r>
              <a:rPr lang="nl-NL" sz="2000">
                <a:effectLst/>
              </a:rPr>
              <a:t>Hoe meer van deze plekjes je hebt, hoe belangrijker het is om ze te behandelen. </a:t>
            </a:r>
          </a:p>
          <a:p>
            <a:pPr lvl="1">
              <a:lnSpc>
                <a:spcPct val="70000"/>
              </a:lnSpc>
            </a:pPr>
            <a:endParaRPr lang="nl-NL" sz="2000">
              <a:effectLst/>
            </a:endParaRPr>
          </a:p>
        </p:txBody>
      </p:sp>
    </p:spTree>
    <p:extLst>
      <p:ext uri="{BB962C8B-B14F-4D97-AF65-F5344CB8AC3E}">
        <p14:creationId xmlns:p14="http://schemas.microsoft.com/office/powerpoint/2010/main" val="674676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AA227-FBD8-5FA0-0A0C-D27A7CAF23A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51D6323-3344-009D-8823-20A6AFBA7366}"/>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B37D3A4C-37FA-938E-14AC-FF655F31462D}"/>
              </a:ext>
            </a:extLst>
          </p:cNvPr>
          <p:cNvSpPr>
            <a:spLocks noGrp="1"/>
          </p:cNvSpPr>
          <p:nvPr>
            <p:ph sz="half" idx="2"/>
          </p:nvPr>
        </p:nvSpPr>
        <p:spPr/>
        <p:txBody>
          <a:bodyPr/>
          <a:lstStyle/>
          <a:p>
            <a:endParaRPr lang="nl-NL"/>
          </a:p>
        </p:txBody>
      </p:sp>
      <p:pic>
        <p:nvPicPr>
          <p:cNvPr id="5122" name="Picture 2">
            <a:extLst>
              <a:ext uri="{FF2B5EF4-FFF2-40B4-BE49-F238E27FC236}">
                <a16:creationId xmlns:a16="http://schemas.microsoft.com/office/drawing/2014/main" id="{AA0EF3AF-9D2B-F082-FCB5-32059A01E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 y="1322580"/>
            <a:ext cx="48387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320E05F-8A4E-61BB-E6AE-DFE64B047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382" y="1322580"/>
            <a:ext cx="4767417" cy="357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500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3E70D-97A4-0593-8917-432461E72E8E}"/>
              </a:ext>
            </a:extLst>
          </p:cNvPr>
          <p:cNvSpPr>
            <a:spLocks noGrp="1"/>
          </p:cNvSpPr>
          <p:nvPr>
            <p:ph type="title"/>
          </p:nvPr>
        </p:nvSpPr>
        <p:spPr/>
        <p:txBody>
          <a:bodyPr anchor="t">
            <a:normAutofit/>
          </a:bodyPr>
          <a:lstStyle/>
          <a:p>
            <a:r>
              <a:rPr lang="nl-NL"/>
              <a:t>Melanoom</a:t>
            </a:r>
          </a:p>
        </p:txBody>
      </p:sp>
      <p:sp>
        <p:nvSpPr>
          <p:cNvPr id="3" name="Tijdelijke aanduiding voor inhoud 2">
            <a:extLst>
              <a:ext uri="{FF2B5EF4-FFF2-40B4-BE49-F238E27FC236}">
                <a16:creationId xmlns:a16="http://schemas.microsoft.com/office/drawing/2014/main" id="{2DBFA566-4C6C-7731-A321-178D304AB674}"/>
              </a:ext>
            </a:extLst>
          </p:cNvPr>
          <p:cNvSpPr>
            <a:spLocks noGrp="1"/>
          </p:cNvSpPr>
          <p:nvPr>
            <p:ph sz="half" idx="1"/>
          </p:nvPr>
        </p:nvSpPr>
        <p:spPr>
          <a:xfrm>
            <a:off x="609599" y="2422701"/>
            <a:ext cx="11243311" cy="3900981"/>
          </a:xfrm>
        </p:spPr>
        <p:txBody>
          <a:bodyPr>
            <a:normAutofit/>
          </a:bodyPr>
          <a:lstStyle/>
          <a:p>
            <a:r>
              <a:rPr lang="nl-NL" sz="2900" b="0" i="0">
                <a:effectLst/>
              </a:rPr>
              <a:t>Staat ook wel bekend als de ‘kwaadaardige moedervlek’</a:t>
            </a:r>
          </a:p>
          <a:p>
            <a:r>
              <a:rPr lang="nl-NL" sz="2900"/>
              <a:t>Is een van de meest voorkomende kankers in de leeftijdsgroep 18 tot 35 jaar</a:t>
            </a:r>
            <a:endParaRPr lang="nl-NL" sz="2900" b="0" i="0">
              <a:effectLst/>
            </a:endParaRPr>
          </a:p>
          <a:p>
            <a:r>
              <a:rPr lang="nl-NL" sz="2900" b="0" i="0">
                <a:effectLst/>
              </a:rPr>
              <a:t>Meest agressieve van de hier genoemde </a:t>
            </a:r>
            <a:r>
              <a:rPr lang="nl-NL" sz="2900"/>
              <a:t>h</a:t>
            </a:r>
            <a:r>
              <a:rPr lang="nl-NL" sz="2900" b="0" i="0">
                <a:effectLst/>
              </a:rPr>
              <a:t>uidkankers</a:t>
            </a:r>
          </a:p>
          <a:p>
            <a:r>
              <a:rPr lang="nl-NL" sz="2900"/>
              <a:t>Is een melanoom uitgezaaid, dan is de kans groot dat je hieraan overlijdt.</a:t>
            </a:r>
          </a:p>
          <a:p>
            <a:endParaRPr lang="nl-NL" sz="2900"/>
          </a:p>
          <a:p>
            <a:endParaRPr lang="nl-NL" sz="1800"/>
          </a:p>
          <a:p>
            <a:endParaRPr lang="nl-NL" sz="1800"/>
          </a:p>
          <a:p>
            <a:endParaRPr lang="nl-NL" sz="1800"/>
          </a:p>
          <a:p>
            <a:pPr marL="0" indent="0">
              <a:buNone/>
            </a:pPr>
            <a:endParaRPr lang="nl-NL" sz="1800"/>
          </a:p>
        </p:txBody>
      </p:sp>
    </p:spTree>
    <p:extLst>
      <p:ext uri="{BB962C8B-B14F-4D97-AF65-F5344CB8AC3E}">
        <p14:creationId xmlns:p14="http://schemas.microsoft.com/office/powerpoint/2010/main" val="2249106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A9057-96DD-E5B6-C125-A98908A51C6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9853740-18F2-4169-43AB-E5F701E14898}"/>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E135A279-53FE-C451-88FF-E62EC2FA531E}"/>
              </a:ext>
            </a:extLst>
          </p:cNvPr>
          <p:cNvSpPr>
            <a:spLocks noGrp="1"/>
          </p:cNvSpPr>
          <p:nvPr>
            <p:ph sz="half" idx="2"/>
          </p:nvPr>
        </p:nvSpPr>
        <p:spPr/>
        <p:txBody>
          <a:bodyPr/>
          <a:lstStyle/>
          <a:p>
            <a:endParaRPr lang="nl-NL"/>
          </a:p>
        </p:txBody>
      </p:sp>
      <p:pic>
        <p:nvPicPr>
          <p:cNvPr id="6146" name="Picture 2">
            <a:extLst>
              <a:ext uri="{FF2B5EF4-FFF2-40B4-BE49-F238E27FC236}">
                <a16:creationId xmlns:a16="http://schemas.microsoft.com/office/drawing/2014/main" id="{E9179536-D56A-9ED0-34BC-C45E0C5AA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22580"/>
            <a:ext cx="4489133" cy="32525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2358E4C-7C96-9D77-B4A2-8CC959711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583" y="1322580"/>
            <a:ext cx="4356417" cy="32673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A62E1861-B9BB-AA3E-8754-286C81238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816" y="3912605"/>
            <a:ext cx="38862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29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EC2EB-B7C9-A705-6089-7362728BA6A9}"/>
              </a:ext>
            </a:extLst>
          </p:cNvPr>
          <p:cNvSpPr>
            <a:spLocks noGrp="1"/>
          </p:cNvSpPr>
          <p:nvPr>
            <p:ph type="title"/>
          </p:nvPr>
        </p:nvSpPr>
        <p:spPr/>
        <p:txBody>
          <a:bodyPr/>
          <a:lstStyle/>
          <a:p>
            <a:r>
              <a:rPr lang="nl-NL"/>
              <a:t>	</a:t>
            </a:r>
          </a:p>
        </p:txBody>
      </p:sp>
      <p:sp>
        <p:nvSpPr>
          <p:cNvPr id="4" name="Tijdelijke aanduiding voor inhoud 3">
            <a:extLst>
              <a:ext uri="{FF2B5EF4-FFF2-40B4-BE49-F238E27FC236}">
                <a16:creationId xmlns:a16="http://schemas.microsoft.com/office/drawing/2014/main" id="{7B52F218-3709-C421-F07F-838BC2E82326}"/>
              </a:ext>
            </a:extLst>
          </p:cNvPr>
          <p:cNvSpPr>
            <a:spLocks noGrp="1"/>
          </p:cNvSpPr>
          <p:nvPr>
            <p:ph sz="half" idx="1"/>
          </p:nvPr>
        </p:nvSpPr>
        <p:spPr>
          <a:xfrm>
            <a:off x="0" y="2257601"/>
            <a:ext cx="12192000" cy="4270199"/>
          </a:xfrm>
        </p:spPr>
        <p:txBody>
          <a:bodyPr/>
          <a:lstStyle/>
          <a:p>
            <a:pPr marL="0" indent="0">
              <a:buNone/>
            </a:pPr>
            <a:endParaRPr lang="nl-NL" sz="3600"/>
          </a:p>
          <a:p>
            <a:pPr marL="0" indent="0">
              <a:buNone/>
            </a:pPr>
            <a:endParaRPr lang="nl-NL" sz="3600"/>
          </a:p>
          <a:p>
            <a:pPr marL="0" indent="0" algn="ctr">
              <a:buNone/>
            </a:pPr>
            <a:r>
              <a:rPr lang="nl-NL" sz="5400"/>
              <a:t>“Van de zon kun je kanker krijgen”</a:t>
            </a:r>
          </a:p>
          <a:p>
            <a:endParaRPr lang="nl-NL"/>
          </a:p>
        </p:txBody>
      </p:sp>
    </p:spTree>
    <p:extLst>
      <p:ext uri="{BB962C8B-B14F-4D97-AF65-F5344CB8AC3E}">
        <p14:creationId xmlns:p14="http://schemas.microsoft.com/office/powerpoint/2010/main" val="508231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E4187D-89E0-22BB-1ACD-718E77E9273C}"/>
              </a:ext>
            </a:extLst>
          </p:cNvPr>
          <p:cNvSpPr>
            <a:spLocks noGrp="1"/>
          </p:cNvSpPr>
          <p:nvPr>
            <p:ph type="title"/>
          </p:nvPr>
        </p:nvSpPr>
        <p:spPr/>
        <p:txBody>
          <a:bodyPr/>
          <a:lstStyle/>
          <a:p>
            <a:r>
              <a:rPr lang="nl-NL"/>
              <a:t>Hoe gevaarlijk is huidkanker</a:t>
            </a:r>
          </a:p>
        </p:txBody>
      </p:sp>
      <p:sp>
        <p:nvSpPr>
          <p:cNvPr id="3" name="Tijdelijke aanduiding voor inhoud 2">
            <a:extLst>
              <a:ext uri="{FF2B5EF4-FFF2-40B4-BE49-F238E27FC236}">
                <a16:creationId xmlns:a16="http://schemas.microsoft.com/office/drawing/2014/main" id="{BD31E1B8-2FA8-A3B9-035E-BC22EFFE33BD}"/>
              </a:ext>
            </a:extLst>
          </p:cNvPr>
          <p:cNvSpPr>
            <a:spLocks noGrp="1"/>
          </p:cNvSpPr>
          <p:nvPr>
            <p:ph sz="half" idx="1"/>
          </p:nvPr>
        </p:nvSpPr>
        <p:spPr>
          <a:xfrm>
            <a:off x="609600" y="2422701"/>
            <a:ext cx="11254740" cy="4275279"/>
          </a:xfrm>
        </p:spPr>
        <p:txBody>
          <a:bodyPr>
            <a:normAutofit/>
          </a:bodyPr>
          <a:lstStyle/>
          <a:p>
            <a:r>
              <a:rPr lang="nl-NL"/>
              <a:t>In 2019 overleden er 882 mensen aan huidkanker</a:t>
            </a:r>
          </a:p>
          <a:p>
            <a:r>
              <a:rPr lang="nl-NL"/>
              <a:t>Binnen 5 jaar krijgt ongeveer 1 op de 3 mensen met een basaalcelcarcinoom een tweede </a:t>
            </a:r>
          </a:p>
          <a:p>
            <a:r>
              <a:rPr lang="nl-NL"/>
              <a:t>Gelukkig overlijden de meeste mensen niet aan huidkanker, maar de behandeling heeft vervelende gevolgen:</a:t>
            </a:r>
          </a:p>
          <a:p>
            <a:pPr lvl="1"/>
            <a:r>
              <a:rPr lang="nl-NL"/>
              <a:t>Littekens</a:t>
            </a:r>
          </a:p>
          <a:p>
            <a:pPr lvl="1"/>
            <a:r>
              <a:rPr lang="nl-NL"/>
              <a:t>Pijn en functieverlies geven</a:t>
            </a:r>
          </a:p>
          <a:p>
            <a:pPr marL="457200" lvl="1" indent="0">
              <a:buNone/>
            </a:pPr>
            <a:endParaRPr lang="nl-NL"/>
          </a:p>
          <a:p>
            <a:endParaRPr lang="nl-NL"/>
          </a:p>
        </p:txBody>
      </p:sp>
    </p:spTree>
    <p:extLst>
      <p:ext uri="{BB962C8B-B14F-4D97-AF65-F5344CB8AC3E}">
        <p14:creationId xmlns:p14="http://schemas.microsoft.com/office/powerpoint/2010/main" val="894976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muur, binnen, persoon&#10;&#10;Automatisch gegenereerde beschrijving">
            <a:extLst>
              <a:ext uri="{FF2B5EF4-FFF2-40B4-BE49-F238E27FC236}">
                <a16:creationId xmlns:a16="http://schemas.microsoft.com/office/drawing/2014/main" id="{2AEECB1C-6AB5-76AC-DA62-74136BBCE59F}"/>
              </a:ext>
            </a:extLst>
          </p:cNvPr>
          <p:cNvPicPr>
            <a:picLocks noChangeAspect="1"/>
          </p:cNvPicPr>
          <p:nvPr/>
        </p:nvPicPr>
        <p:blipFill rotWithShape="1">
          <a:blip r:embed="rId3">
            <a:extLst>
              <a:ext uri="{28A0092B-C50C-407E-A947-70E740481C1C}">
                <a14:useLocalDpi xmlns:a14="http://schemas.microsoft.com/office/drawing/2010/main" val="0"/>
              </a:ext>
            </a:extLst>
          </a:blip>
          <a:srcRect t="22351" b="22524"/>
          <a:stretch/>
        </p:blipFill>
        <p:spPr>
          <a:xfrm>
            <a:off x="0" y="10"/>
            <a:ext cx="12191999" cy="6857990"/>
          </a:xfrm>
          <a:prstGeom prst="rect">
            <a:avLst/>
          </a:prstGeom>
        </p:spPr>
      </p:pic>
      <p:sp>
        <p:nvSpPr>
          <p:cNvPr id="2" name="Titel 1">
            <a:extLst>
              <a:ext uri="{FF2B5EF4-FFF2-40B4-BE49-F238E27FC236}">
                <a16:creationId xmlns:a16="http://schemas.microsoft.com/office/drawing/2014/main" id="{42BF02DB-E282-B2D1-3BCA-58EC3AD04F9A}"/>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 </a:t>
            </a:r>
          </a:p>
        </p:txBody>
      </p:sp>
      <p:sp>
        <p:nvSpPr>
          <p:cNvPr id="3" name="Tijdelijke aanduiding voor inhoud 2">
            <a:extLst>
              <a:ext uri="{FF2B5EF4-FFF2-40B4-BE49-F238E27FC236}">
                <a16:creationId xmlns:a16="http://schemas.microsoft.com/office/drawing/2014/main" id="{B9ED55B4-63E9-E6B1-AA4A-5BE92AE3C715}"/>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a:solidFill>
                  <a:srgbClr val="FFFFFF"/>
                </a:solidFill>
              </a:rPr>
              <a:t>         </a:t>
            </a:r>
          </a:p>
        </p:txBody>
      </p:sp>
    </p:spTree>
    <p:extLst>
      <p:ext uri="{BB962C8B-B14F-4D97-AF65-F5344CB8AC3E}">
        <p14:creationId xmlns:p14="http://schemas.microsoft.com/office/powerpoint/2010/main" val="348792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96509-EEF7-9310-F92F-1AF18E3FBE69}"/>
              </a:ext>
            </a:extLst>
          </p:cNvPr>
          <p:cNvSpPr>
            <a:spLocks noGrp="1"/>
          </p:cNvSpPr>
          <p:nvPr>
            <p:ph type="title"/>
          </p:nvPr>
        </p:nvSpPr>
        <p:spPr/>
        <p:txBody>
          <a:bodyPr vert="horz" lIns="91440" tIns="45720" rIns="91440" bIns="0" rtlCol="0" anchor="t" anchorCtr="0">
            <a:normAutofit/>
          </a:bodyPr>
          <a:lstStyle/>
          <a:p>
            <a:r>
              <a:rPr lang="nl-NL"/>
              <a:t>Wist je dat?</a:t>
            </a:r>
          </a:p>
        </p:txBody>
      </p:sp>
      <p:pic>
        <p:nvPicPr>
          <p:cNvPr id="4" name="Tijdelijke aanduiding voor inhoud 3">
            <a:extLst>
              <a:ext uri="{FF2B5EF4-FFF2-40B4-BE49-F238E27FC236}">
                <a16:creationId xmlns:a16="http://schemas.microsoft.com/office/drawing/2014/main" id="{16A32F95-FA19-AD26-3B3C-48399BDDA5A2}"/>
              </a:ext>
            </a:extLst>
          </p:cNvPr>
          <p:cNvPicPr>
            <a:picLocks noGrp="1" noChangeAspect="1"/>
          </p:cNvPicPr>
          <p:nvPr>
            <p:ph sz="half" idx="1"/>
          </p:nvPr>
        </p:nvPicPr>
        <p:blipFill rotWithShape="1">
          <a:blip r:embed="rId3"/>
          <a:srcRect t="14872"/>
          <a:stretch/>
        </p:blipFill>
        <p:spPr>
          <a:xfrm>
            <a:off x="2330211" y="2052959"/>
            <a:ext cx="6512037" cy="4462592"/>
          </a:xfrm>
          <a:prstGeom prst="rect">
            <a:avLst/>
          </a:prstGeom>
          <a:noFill/>
          <a:effectLst/>
        </p:spPr>
      </p:pic>
    </p:spTree>
    <p:extLst>
      <p:ext uri="{BB962C8B-B14F-4D97-AF65-F5344CB8AC3E}">
        <p14:creationId xmlns:p14="http://schemas.microsoft.com/office/powerpoint/2010/main" val="835751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67CB2C-10DD-AADD-A998-B0A9E3366254}"/>
              </a:ext>
            </a:extLst>
          </p:cNvPr>
          <p:cNvSpPr>
            <a:spLocks noGrp="1"/>
          </p:cNvSpPr>
          <p:nvPr>
            <p:ph type="title"/>
          </p:nvPr>
        </p:nvSpPr>
        <p:spPr>
          <a:xfrm>
            <a:off x="609600" y="1074930"/>
            <a:ext cx="10972800" cy="730379"/>
          </a:xfrm>
        </p:spPr>
        <p:txBody>
          <a:bodyPr/>
          <a:lstStyle/>
          <a:p>
            <a:r>
              <a:rPr lang="nl-NL"/>
              <a:t>Hoe bescherm je je tegen de zon?</a:t>
            </a:r>
          </a:p>
        </p:txBody>
      </p:sp>
      <p:sp>
        <p:nvSpPr>
          <p:cNvPr id="4" name="Tijdelijke aanduiding voor inhoud 3">
            <a:extLst>
              <a:ext uri="{FF2B5EF4-FFF2-40B4-BE49-F238E27FC236}">
                <a16:creationId xmlns:a16="http://schemas.microsoft.com/office/drawing/2014/main" id="{BF2B1A73-7A7D-5F51-2A50-DB438EC3D8F2}"/>
              </a:ext>
            </a:extLst>
          </p:cNvPr>
          <p:cNvSpPr>
            <a:spLocks noGrp="1"/>
          </p:cNvSpPr>
          <p:nvPr>
            <p:ph sz="half" idx="2"/>
          </p:nvPr>
        </p:nvSpPr>
        <p:spPr>
          <a:xfrm>
            <a:off x="711200" y="1781818"/>
            <a:ext cx="10585450" cy="4809482"/>
          </a:xfrm>
        </p:spPr>
        <p:txBody>
          <a:bodyPr>
            <a:normAutofit lnSpcReduction="10000"/>
          </a:bodyPr>
          <a:lstStyle/>
          <a:p>
            <a:pPr marL="0" indent="0">
              <a:buNone/>
            </a:pPr>
            <a:r>
              <a:rPr lang="nl-NL" u="sng" dirty="0"/>
              <a:t>Weren</a:t>
            </a:r>
            <a:r>
              <a:rPr lang="nl-NL" dirty="0"/>
              <a:t>: </a:t>
            </a:r>
          </a:p>
          <a:p>
            <a:r>
              <a:rPr lang="nl-NL" dirty="0"/>
              <a:t>Check de zonkracht op </a:t>
            </a:r>
            <a:r>
              <a:rPr lang="nl-NL" dirty="0">
                <a:hlinkClick r:id="rId2"/>
              </a:rPr>
              <a:t>www.rivm.nl/zonkracht</a:t>
            </a:r>
            <a:endParaRPr lang="nl-NL" dirty="0"/>
          </a:p>
          <a:p>
            <a:r>
              <a:rPr lang="nl-NL" dirty="0"/>
              <a:t>Deel buitenwerk in naar de stand van de zon, niet tussen 12 en 15 uur.</a:t>
            </a:r>
          </a:p>
          <a:p>
            <a:r>
              <a:rPr lang="nl-NL" dirty="0"/>
              <a:t>Maak schaduw, voor werkplekken en pauzes</a:t>
            </a:r>
          </a:p>
          <a:p>
            <a:pPr marL="0" indent="0">
              <a:buNone/>
            </a:pPr>
            <a:r>
              <a:rPr lang="nl-NL" u="sng" dirty="0"/>
              <a:t>Kleren:</a:t>
            </a:r>
          </a:p>
          <a:p>
            <a:r>
              <a:rPr lang="nl-NL" dirty="0"/>
              <a:t>Gebruik de middelen; zonnehoed evt. met nek flap, zonnebril, UV werende bedekkende kleding, bij voorkeur lange broek en lange mouwen. </a:t>
            </a:r>
          </a:p>
          <a:p>
            <a:pPr marL="0" indent="0">
              <a:buNone/>
            </a:pPr>
            <a:r>
              <a:rPr lang="nl-NL" u="sng" dirty="0"/>
              <a:t>Smeren</a:t>
            </a:r>
          </a:p>
          <a:p>
            <a:r>
              <a:rPr lang="nl-NL" dirty="0"/>
              <a:t>Niet bedekte huid om de 2 uur insmeren bij minimaal factor 30 en </a:t>
            </a:r>
            <a:r>
              <a:rPr lang="nl-NL" dirty="0" err="1"/>
              <a:t>uv</a:t>
            </a:r>
            <a:r>
              <a:rPr lang="nl-NL"/>
              <a:t>-A filter</a:t>
            </a:r>
            <a:r>
              <a:rPr lang="nl-NL" dirty="0"/>
              <a:t>. Wanneer je veel transpireert vaker. </a:t>
            </a:r>
          </a:p>
          <a:p>
            <a:pPr marL="0" indent="0">
              <a:buNone/>
            </a:pPr>
            <a:endParaRPr lang="nl-NL" dirty="0"/>
          </a:p>
        </p:txBody>
      </p:sp>
    </p:spTree>
    <p:extLst>
      <p:ext uri="{BB962C8B-B14F-4D97-AF65-F5344CB8AC3E}">
        <p14:creationId xmlns:p14="http://schemas.microsoft.com/office/powerpoint/2010/main" val="1023858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3C3ED-D76F-3767-4FE4-84C5615FAF68}"/>
              </a:ext>
            </a:extLst>
          </p:cNvPr>
          <p:cNvSpPr>
            <a:spLocks noGrp="1"/>
          </p:cNvSpPr>
          <p:nvPr>
            <p:ph type="title"/>
          </p:nvPr>
        </p:nvSpPr>
        <p:spPr/>
        <p:txBody>
          <a:bodyPr/>
          <a:lstStyle/>
          <a:p>
            <a:r>
              <a:rPr lang="nl-NL"/>
              <a:t>Rol werkgever</a:t>
            </a:r>
          </a:p>
        </p:txBody>
      </p:sp>
      <p:sp>
        <p:nvSpPr>
          <p:cNvPr id="3" name="Tijdelijke aanduiding voor inhoud 2">
            <a:extLst>
              <a:ext uri="{FF2B5EF4-FFF2-40B4-BE49-F238E27FC236}">
                <a16:creationId xmlns:a16="http://schemas.microsoft.com/office/drawing/2014/main" id="{992E96C4-DA23-5E41-7A2A-4504C7DAB9F5}"/>
              </a:ext>
            </a:extLst>
          </p:cNvPr>
          <p:cNvSpPr>
            <a:spLocks noGrp="1"/>
          </p:cNvSpPr>
          <p:nvPr>
            <p:ph sz="half" idx="1"/>
          </p:nvPr>
        </p:nvSpPr>
        <p:spPr>
          <a:xfrm>
            <a:off x="609600" y="2422701"/>
            <a:ext cx="10820400" cy="3690115"/>
          </a:xfrm>
        </p:spPr>
        <p:txBody>
          <a:bodyPr>
            <a:normAutofit lnSpcReduction="10000"/>
          </a:bodyPr>
          <a:lstStyle/>
          <a:p>
            <a:r>
              <a:rPr lang="nl-NL" dirty="0"/>
              <a:t>Geef goede voorlichting</a:t>
            </a:r>
          </a:p>
          <a:p>
            <a:r>
              <a:rPr lang="nl-NL" dirty="0"/>
              <a:t>Beschermings- en preventiemaatregelen moeten persoonlijk worden meegedeeld.</a:t>
            </a:r>
          </a:p>
          <a:p>
            <a:r>
              <a:rPr lang="nl-NL" dirty="0"/>
              <a:t>UV risico’s opnemen in de RI&amp;E.</a:t>
            </a:r>
          </a:p>
          <a:p>
            <a:r>
              <a:rPr lang="nl-NL" dirty="0"/>
              <a:t>Verstandig gedrag ondersteunen met posters, foto’s en video.</a:t>
            </a:r>
          </a:p>
          <a:p>
            <a:r>
              <a:rPr lang="nl-NL" dirty="0"/>
              <a:t>Werkgever blijft verantwoordelijk voor naleving.</a:t>
            </a:r>
          </a:p>
          <a:p>
            <a:r>
              <a:rPr lang="nl-NL" dirty="0"/>
              <a:t>Creëer een cultuur waarin aanspreken op gedrag normaal is.</a:t>
            </a:r>
          </a:p>
          <a:p>
            <a:r>
              <a:rPr lang="nl-NL" dirty="0"/>
              <a:t>Regel beschermingsmiddelen vooraf, maak bv. een standaardkoffer.</a:t>
            </a:r>
          </a:p>
          <a:p>
            <a:endParaRPr lang="nl-NL" dirty="0"/>
          </a:p>
        </p:txBody>
      </p:sp>
    </p:spTree>
    <p:extLst>
      <p:ext uri="{BB962C8B-B14F-4D97-AF65-F5344CB8AC3E}">
        <p14:creationId xmlns:p14="http://schemas.microsoft.com/office/powerpoint/2010/main" val="3799255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1D56D8-D833-EA10-CCC2-BB239761EBA5}"/>
              </a:ext>
            </a:extLst>
          </p:cNvPr>
          <p:cNvSpPr>
            <a:spLocks noGrp="1"/>
          </p:cNvSpPr>
          <p:nvPr>
            <p:ph type="title"/>
          </p:nvPr>
        </p:nvSpPr>
        <p:spPr/>
        <p:txBody>
          <a:bodyPr anchor="t">
            <a:normAutofit/>
          </a:bodyPr>
          <a:lstStyle/>
          <a:p>
            <a:endParaRPr lang="nl-NL"/>
          </a:p>
        </p:txBody>
      </p:sp>
      <p:sp>
        <p:nvSpPr>
          <p:cNvPr id="3" name="Tijdelijke aanduiding voor inhoud 2">
            <a:extLst>
              <a:ext uri="{FF2B5EF4-FFF2-40B4-BE49-F238E27FC236}">
                <a16:creationId xmlns:a16="http://schemas.microsoft.com/office/drawing/2014/main" id="{5AA552EA-D1E8-57A0-2C07-9EFD6253E06C}"/>
              </a:ext>
            </a:extLst>
          </p:cNvPr>
          <p:cNvSpPr>
            <a:spLocks noGrp="1"/>
          </p:cNvSpPr>
          <p:nvPr>
            <p:ph sz="half" idx="1"/>
          </p:nvPr>
        </p:nvSpPr>
        <p:spPr>
          <a:xfrm>
            <a:off x="0" y="3211371"/>
            <a:ext cx="12192000" cy="3086559"/>
          </a:xfrm>
        </p:spPr>
        <p:txBody>
          <a:bodyPr>
            <a:normAutofit/>
          </a:bodyPr>
          <a:lstStyle/>
          <a:p>
            <a:pPr marL="0" indent="0" algn="ctr">
              <a:buNone/>
            </a:pPr>
            <a:r>
              <a:rPr lang="nl-NL" sz="5400"/>
              <a:t>‘’In de schaduw kun je niet verbranden’’</a:t>
            </a:r>
          </a:p>
        </p:txBody>
      </p:sp>
    </p:spTree>
    <p:extLst>
      <p:ext uri="{BB962C8B-B14F-4D97-AF65-F5344CB8AC3E}">
        <p14:creationId xmlns:p14="http://schemas.microsoft.com/office/powerpoint/2010/main" val="2134539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1658F-BE4A-E7BB-B99C-CA398407B386}"/>
              </a:ext>
            </a:extLst>
          </p:cNvPr>
          <p:cNvSpPr>
            <a:spLocks noGrp="1"/>
          </p:cNvSpPr>
          <p:nvPr>
            <p:ph type="title"/>
          </p:nvPr>
        </p:nvSpPr>
        <p:spPr/>
        <p:txBody>
          <a:bodyPr anchor="t">
            <a:normAutofit/>
          </a:bodyPr>
          <a:lstStyle/>
          <a:p>
            <a:r>
              <a:rPr lang="nl-NL"/>
              <a:t>Schaduw</a:t>
            </a:r>
          </a:p>
        </p:txBody>
      </p:sp>
      <p:sp>
        <p:nvSpPr>
          <p:cNvPr id="3" name="Tijdelijke aanduiding voor inhoud 2">
            <a:extLst>
              <a:ext uri="{FF2B5EF4-FFF2-40B4-BE49-F238E27FC236}">
                <a16:creationId xmlns:a16="http://schemas.microsoft.com/office/drawing/2014/main" id="{0D06A25E-B6E8-FA15-A40B-8AF9007D4CB2}"/>
              </a:ext>
            </a:extLst>
          </p:cNvPr>
          <p:cNvSpPr>
            <a:spLocks noGrp="1"/>
          </p:cNvSpPr>
          <p:nvPr>
            <p:ph sz="half" idx="1"/>
          </p:nvPr>
        </p:nvSpPr>
        <p:spPr>
          <a:xfrm>
            <a:off x="609599" y="2422701"/>
            <a:ext cx="11134381" cy="3713694"/>
          </a:xfrm>
        </p:spPr>
        <p:txBody>
          <a:bodyPr>
            <a:normAutofit/>
          </a:bodyPr>
          <a:lstStyle/>
          <a:p>
            <a:r>
              <a:rPr lang="nl-NL" sz="2400" dirty="0"/>
              <a:t>Het is goed om de schaduw op te zoeken</a:t>
            </a:r>
          </a:p>
          <a:p>
            <a:r>
              <a:rPr lang="nl-NL" sz="2400" dirty="0"/>
              <a:t>Maar… ook in de schaduw kun je verbranden</a:t>
            </a:r>
          </a:p>
          <a:p>
            <a:pPr lvl="1"/>
            <a:r>
              <a:rPr lang="nl-NL" dirty="0"/>
              <a:t>Een parasol houdt </a:t>
            </a:r>
            <a:r>
              <a:rPr lang="nl-NL" dirty="0" err="1"/>
              <a:t>UV-stralen</a:t>
            </a:r>
            <a:r>
              <a:rPr lang="nl-NL" dirty="0"/>
              <a:t> niet volledig tegen</a:t>
            </a:r>
          </a:p>
          <a:p>
            <a:pPr lvl="1"/>
            <a:r>
              <a:rPr lang="nl-NL" dirty="0" err="1"/>
              <a:t>UV-stralen</a:t>
            </a:r>
            <a:r>
              <a:rPr lang="nl-NL" dirty="0"/>
              <a:t> kunnen reflecteren door zand, sneeuw en water</a:t>
            </a:r>
          </a:p>
          <a:p>
            <a:pPr lvl="1"/>
            <a:r>
              <a:rPr lang="nl-NL" dirty="0"/>
              <a:t>Ook wolken houden de zon niet volledig tegen</a:t>
            </a:r>
          </a:p>
        </p:txBody>
      </p:sp>
    </p:spTree>
    <p:extLst>
      <p:ext uri="{BB962C8B-B14F-4D97-AF65-F5344CB8AC3E}">
        <p14:creationId xmlns:p14="http://schemas.microsoft.com/office/powerpoint/2010/main" val="3119427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BFCA9-695F-3534-8815-A2E54ADCD818}"/>
              </a:ext>
            </a:extLst>
          </p:cNvPr>
          <p:cNvSpPr>
            <a:spLocks noGrp="1"/>
          </p:cNvSpPr>
          <p:nvPr>
            <p:ph type="title"/>
          </p:nvPr>
        </p:nvSpPr>
        <p:spPr/>
        <p:txBody>
          <a:bodyPr anchor="t">
            <a:normAutofit/>
          </a:bodyPr>
          <a:lstStyle/>
          <a:p>
            <a:endParaRPr lang="nl-NL"/>
          </a:p>
        </p:txBody>
      </p:sp>
      <p:sp>
        <p:nvSpPr>
          <p:cNvPr id="3" name="Tijdelijke aanduiding voor inhoud 2">
            <a:extLst>
              <a:ext uri="{FF2B5EF4-FFF2-40B4-BE49-F238E27FC236}">
                <a16:creationId xmlns:a16="http://schemas.microsoft.com/office/drawing/2014/main" id="{048CF886-A6B9-8C4D-20B1-C5E23C2B3792}"/>
              </a:ext>
            </a:extLst>
          </p:cNvPr>
          <p:cNvSpPr>
            <a:spLocks noGrp="1"/>
          </p:cNvSpPr>
          <p:nvPr>
            <p:ph sz="half" idx="1"/>
          </p:nvPr>
        </p:nvSpPr>
        <p:spPr>
          <a:xfrm>
            <a:off x="0" y="2925621"/>
            <a:ext cx="12192000" cy="3112719"/>
          </a:xfrm>
        </p:spPr>
        <p:txBody>
          <a:bodyPr>
            <a:normAutofit/>
          </a:bodyPr>
          <a:lstStyle/>
          <a:p>
            <a:pPr marL="0" indent="0" algn="ctr">
              <a:buNone/>
            </a:pPr>
            <a:r>
              <a:rPr lang="nl-NL" sz="5400"/>
              <a:t>‘’Mijn T-shirt beschermt mij </a:t>
            </a:r>
          </a:p>
          <a:p>
            <a:pPr marL="0" indent="0" algn="ctr">
              <a:buNone/>
            </a:pPr>
            <a:r>
              <a:rPr lang="nl-NL" sz="5400"/>
              <a:t>tegen de zon’’</a:t>
            </a:r>
          </a:p>
        </p:txBody>
      </p:sp>
    </p:spTree>
    <p:extLst>
      <p:ext uri="{BB962C8B-B14F-4D97-AF65-F5344CB8AC3E}">
        <p14:creationId xmlns:p14="http://schemas.microsoft.com/office/powerpoint/2010/main" val="532694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C700F9-74D6-BAFC-B057-982AB4A483FC}"/>
              </a:ext>
            </a:extLst>
          </p:cNvPr>
          <p:cNvSpPr>
            <a:spLocks noGrp="1"/>
          </p:cNvSpPr>
          <p:nvPr>
            <p:ph type="title"/>
          </p:nvPr>
        </p:nvSpPr>
        <p:spPr/>
        <p:txBody>
          <a:bodyPr anchor="t">
            <a:normAutofit fontScale="90000"/>
          </a:bodyPr>
          <a:lstStyle/>
          <a:p>
            <a:r>
              <a:rPr lang="nl-NL"/>
              <a:t>Wat moet ik weten over beschermende kleding?</a:t>
            </a:r>
          </a:p>
        </p:txBody>
      </p:sp>
      <p:sp>
        <p:nvSpPr>
          <p:cNvPr id="3" name="Tijdelijke aanduiding voor inhoud 2">
            <a:extLst>
              <a:ext uri="{FF2B5EF4-FFF2-40B4-BE49-F238E27FC236}">
                <a16:creationId xmlns:a16="http://schemas.microsoft.com/office/drawing/2014/main" id="{322D5AA4-3A73-0ED3-7461-6D3F6CA3CA50}"/>
              </a:ext>
            </a:extLst>
          </p:cNvPr>
          <p:cNvSpPr>
            <a:spLocks noGrp="1"/>
          </p:cNvSpPr>
          <p:nvPr>
            <p:ph sz="half" idx="1"/>
          </p:nvPr>
        </p:nvSpPr>
        <p:spPr>
          <a:xfrm>
            <a:off x="609600" y="2422701"/>
            <a:ext cx="11178448" cy="4055217"/>
          </a:xfrm>
        </p:spPr>
        <p:txBody>
          <a:bodyPr>
            <a:normAutofit fontScale="92500" lnSpcReduction="10000"/>
          </a:bodyPr>
          <a:lstStyle/>
          <a:p>
            <a:r>
              <a:rPr lang="nl-NL" sz="2600" dirty="0"/>
              <a:t>Bedek je hoofd en gezicht</a:t>
            </a:r>
          </a:p>
          <a:p>
            <a:pPr lvl="1"/>
            <a:r>
              <a:rPr lang="nl-NL" sz="2200" dirty="0"/>
              <a:t>Draag een hoofddeksel met </a:t>
            </a:r>
            <a:r>
              <a:rPr lang="nl-NL" sz="2200" dirty="0" err="1"/>
              <a:t>nekflap</a:t>
            </a:r>
            <a:r>
              <a:rPr lang="nl-NL" sz="2200" dirty="0"/>
              <a:t> en klep</a:t>
            </a:r>
          </a:p>
          <a:p>
            <a:r>
              <a:rPr lang="nl-NL" sz="2600" dirty="0"/>
              <a:t>Zorg voor beschermende kleding</a:t>
            </a:r>
          </a:p>
          <a:p>
            <a:r>
              <a:rPr lang="nl-NL" sz="2600" dirty="0"/>
              <a:t>Let hierbij op dat je minder goed beschermd bent door:</a:t>
            </a:r>
          </a:p>
          <a:p>
            <a:pPr lvl="1"/>
            <a:r>
              <a:rPr lang="nl-NL" sz="2200" dirty="0"/>
              <a:t>Dunne stoffen</a:t>
            </a:r>
          </a:p>
          <a:p>
            <a:pPr lvl="1"/>
            <a:r>
              <a:rPr lang="nl-NL" sz="2200" dirty="0"/>
              <a:t>Kleding met een lichte kleur</a:t>
            </a:r>
          </a:p>
          <a:p>
            <a:pPr lvl="1"/>
            <a:r>
              <a:rPr lang="nl-NL" sz="2200" dirty="0"/>
              <a:t>Natte kleding</a:t>
            </a:r>
          </a:p>
          <a:p>
            <a:r>
              <a:rPr lang="nl-NL" sz="2600" dirty="0"/>
              <a:t>UV-werende kleding beschermt het beste tegen de zon</a:t>
            </a:r>
          </a:p>
          <a:p>
            <a:r>
              <a:rPr lang="nl-NL" sz="2600" dirty="0"/>
              <a:t>Zorg ook voor een goede zonnebril</a:t>
            </a:r>
          </a:p>
          <a:p>
            <a:endParaRPr lang="nl-NL" sz="1500" dirty="0"/>
          </a:p>
          <a:p>
            <a:pPr marL="0" indent="0">
              <a:buNone/>
            </a:pPr>
            <a:r>
              <a:rPr lang="nl-NL" sz="1600" dirty="0"/>
              <a:t>Bron: www.kwf.nl</a:t>
            </a:r>
          </a:p>
        </p:txBody>
      </p:sp>
    </p:spTree>
    <p:extLst>
      <p:ext uri="{BB962C8B-B14F-4D97-AF65-F5344CB8AC3E}">
        <p14:creationId xmlns:p14="http://schemas.microsoft.com/office/powerpoint/2010/main" val="843914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8CE38A-0DE1-60D1-BA57-6572FEF29494}"/>
              </a:ext>
            </a:extLst>
          </p:cNvPr>
          <p:cNvSpPr>
            <a:spLocks noGrp="1"/>
          </p:cNvSpPr>
          <p:nvPr>
            <p:ph type="title"/>
          </p:nvPr>
        </p:nvSpPr>
        <p:spPr/>
        <p:txBody>
          <a:bodyPr anchor="t">
            <a:normAutofit/>
          </a:bodyPr>
          <a:lstStyle/>
          <a:p>
            <a:r>
              <a:rPr lang="nl-NL"/>
              <a:t>Stelling 6</a:t>
            </a:r>
          </a:p>
        </p:txBody>
      </p:sp>
      <p:sp>
        <p:nvSpPr>
          <p:cNvPr id="3" name="Tijdelijke aanduiding voor inhoud 2">
            <a:extLst>
              <a:ext uri="{FF2B5EF4-FFF2-40B4-BE49-F238E27FC236}">
                <a16:creationId xmlns:a16="http://schemas.microsoft.com/office/drawing/2014/main" id="{F1671155-A886-BEE8-D2DA-E403CBD95781}"/>
              </a:ext>
            </a:extLst>
          </p:cNvPr>
          <p:cNvSpPr>
            <a:spLocks noGrp="1"/>
          </p:cNvSpPr>
          <p:nvPr>
            <p:ph sz="half" idx="1"/>
          </p:nvPr>
        </p:nvSpPr>
        <p:spPr>
          <a:xfrm>
            <a:off x="0" y="2422701"/>
            <a:ext cx="12191999" cy="4055217"/>
          </a:xfrm>
        </p:spPr>
        <p:txBody>
          <a:bodyPr>
            <a:normAutofit/>
          </a:bodyPr>
          <a:lstStyle/>
          <a:p>
            <a:pPr marL="0" indent="0" algn="ctr">
              <a:buNone/>
            </a:pPr>
            <a:r>
              <a:rPr lang="nl-NL" sz="5400"/>
              <a:t>‘’De SPF (factor) van een zonnebrandcrème geeft aan bij welke buitentemperatuur je hem moet gebruiken.’’</a:t>
            </a:r>
          </a:p>
        </p:txBody>
      </p:sp>
    </p:spTree>
    <p:extLst>
      <p:ext uri="{BB962C8B-B14F-4D97-AF65-F5344CB8AC3E}">
        <p14:creationId xmlns:p14="http://schemas.microsoft.com/office/powerpoint/2010/main" val="412902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981C0-1D48-B50D-5617-66EEF3B9A9DA}"/>
              </a:ext>
            </a:extLst>
          </p:cNvPr>
          <p:cNvSpPr>
            <a:spLocks noGrp="1"/>
          </p:cNvSpPr>
          <p:nvPr>
            <p:ph type="title"/>
          </p:nvPr>
        </p:nvSpPr>
        <p:spPr/>
        <p:txBody>
          <a:bodyPr/>
          <a:lstStyle/>
          <a:p>
            <a:r>
              <a:rPr lang="nl-NL"/>
              <a:t>Zon en huidkanker, hoe werkt dat?</a:t>
            </a:r>
          </a:p>
        </p:txBody>
      </p:sp>
      <p:sp>
        <p:nvSpPr>
          <p:cNvPr id="3" name="Tijdelijke aanduiding voor inhoud 2">
            <a:extLst>
              <a:ext uri="{FF2B5EF4-FFF2-40B4-BE49-F238E27FC236}">
                <a16:creationId xmlns:a16="http://schemas.microsoft.com/office/drawing/2014/main" id="{88F6A74C-7CDF-43CC-8D8B-26A49689E31D}"/>
              </a:ext>
            </a:extLst>
          </p:cNvPr>
          <p:cNvSpPr>
            <a:spLocks noGrp="1"/>
          </p:cNvSpPr>
          <p:nvPr>
            <p:ph sz="half" idx="1"/>
          </p:nvPr>
        </p:nvSpPr>
        <p:spPr>
          <a:xfrm>
            <a:off x="609600" y="2422701"/>
            <a:ext cx="11243310" cy="3772359"/>
          </a:xfrm>
        </p:spPr>
        <p:txBody>
          <a:bodyPr>
            <a:normAutofit fontScale="25000" lnSpcReduction="20000"/>
          </a:bodyPr>
          <a:lstStyle/>
          <a:p>
            <a:r>
              <a:rPr lang="nl-NL" sz="11200" dirty="0">
                <a:effectLst/>
              </a:rPr>
              <a:t>Zonlicht bestaat o.a. uit onzichtbare </a:t>
            </a:r>
            <a:r>
              <a:rPr lang="nl-NL" sz="11200" dirty="0" err="1">
                <a:effectLst/>
              </a:rPr>
              <a:t>UV-straling</a:t>
            </a:r>
            <a:endParaRPr lang="nl-NL" sz="11200" dirty="0">
              <a:effectLst/>
            </a:endParaRPr>
          </a:p>
          <a:p>
            <a:endParaRPr lang="nl-NL" sz="11200" dirty="0">
              <a:effectLst/>
            </a:endParaRPr>
          </a:p>
          <a:p>
            <a:r>
              <a:rPr lang="nl-NL" sz="11200" dirty="0"/>
              <a:t>Deze straling zorgt ervoor dat:</a:t>
            </a:r>
            <a:endParaRPr lang="nl-NL" sz="11200" dirty="0">
              <a:effectLst/>
            </a:endParaRPr>
          </a:p>
          <a:p>
            <a:pPr lvl="1"/>
            <a:r>
              <a:rPr lang="nl-NL" sz="11200" dirty="0">
                <a:effectLst/>
              </a:rPr>
              <a:t>je huid bruin wordt</a:t>
            </a:r>
          </a:p>
          <a:p>
            <a:pPr lvl="1"/>
            <a:r>
              <a:rPr lang="nl-NL" sz="11200" dirty="0">
                <a:effectLst/>
              </a:rPr>
              <a:t>je huid sneller verouderd</a:t>
            </a:r>
          </a:p>
          <a:p>
            <a:pPr lvl="1"/>
            <a:r>
              <a:rPr lang="nl-NL" sz="11200" dirty="0">
                <a:effectLst/>
              </a:rPr>
              <a:t>je huid verbrandt</a:t>
            </a:r>
          </a:p>
          <a:p>
            <a:pPr lvl="1"/>
            <a:endParaRPr lang="nl-NL" sz="11200" dirty="0">
              <a:effectLst/>
            </a:endParaRPr>
          </a:p>
          <a:p>
            <a:r>
              <a:rPr lang="nl-NL" sz="11200" dirty="0"/>
              <a:t>Teveel </a:t>
            </a:r>
            <a:r>
              <a:rPr lang="nl-NL" sz="11200" dirty="0" err="1"/>
              <a:t>UV-straling</a:t>
            </a:r>
            <a:r>
              <a:rPr lang="nl-NL" sz="11200" dirty="0"/>
              <a:t> beschadigen je huid, hierdoor kun je huidkanker krijgen.</a:t>
            </a:r>
            <a:br>
              <a:rPr lang="nl-NL" sz="11200" dirty="0">
                <a:effectLst/>
              </a:rPr>
            </a:br>
            <a:endParaRPr lang="nl-NL" sz="11200" dirty="0">
              <a:effectLst/>
            </a:endParaRPr>
          </a:p>
          <a:p>
            <a:endParaRPr lang="nl-NL" dirty="0">
              <a:effectLst/>
            </a:endParaRPr>
          </a:p>
          <a:p>
            <a:pPr marL="0" indent="0">
              <a:buNone/>
            </a:pPr>
            <a:endParaRPr lang="nl-NL" dirty="0">
              <a:effectLst/>
            </a:endParaRPr>
          </a:p>
          <a:p>
            <a:pPr marL="0" indent="0">
              <a:buNone/>
            </a:pPr>
            <a:br>
              <a:rPr lang="nl-NL" dirty="0">
                <a:effectLst/>
              </a:rPr>
            </a:br>
            <a:endParaRPr lang="nl-NL" dirty="0">
              <a:effectLst/>
            </a:endParaRPr>
          </a:p>
          <a:p>
            <a:endParaRPr lang="nl-NL" dirty="0"/>
          </a:p>
        </p:txBody>
      </p:sp>
    </p:spTree>
    <p:extLst>
      <p:ext uri="{BB962C8B-B14F-4D97-AF65-F5344CB8AC3E}">
        <p14:creationId xmlns:p14="http://schemas.microsoft.com/office/powerpoint/2010/main" val="309694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4C3A3-E4E2-0A2A-4A99-CE9EF7036671}"/>
              </a:ext>
            </a:extLst>
          </p:cNvPr>
          <p:cNvSpPr>
            <a:spLocks noGrp="1"/>
          </p:cNvSpPr>
          <p:nvPr>
            <p:ph type="title"/>
          </p:nvPr>
        </p:nvSpPr>
        <p:spPr/>
        <p:txBody>
          <a:bodyPr anchor="t">
            <a:normAutofit/>
          </a:bodyPr>
          <a:lstStyle/>
          <a:p>
            <a:r>
              <a:rPr lang="nl-NL" sz="3700"/>
              <a:t>Stelling 7</a:t>
            </a:r>
          </a:p>
        </p:txBody>
      </p:sp>
      <p:sp>
        <p:nvSpPr>
          <p:cNvPr id="8" name="Content Placeholder 2">
            <a:extLst>
              <a:ext uri="{FF2B5EF4-FFF2-40B4-BE49-F238E27FC236}">
                <a16:creationId xmlns:a16="http://schemas.microsoft.com/office/drawing/2014/main" id="{B342614F-58EC-8839-27F6-18B31925647C}"/>
              </a:ext>
            </a:extLst>
          </p:cNvPr>
          <p:cNvSpPr>
            <a:spLocks noGrp="1"/>
          </p:cNvSpPr>
          <p:nvPr>
            <p:ph sz="half" idx="1"/>
          </p:nvPr>
        </p:nvSpPr>
        <p:spPr>
          <a:xfrm>
            <a:off x="0" y="2834181"/>
            <a:ext cx="12192000" cy="3017979"/>
          </a:xfrm>
        </p:spPr>
        <p:txBody>
          <a:bodyPr>
            <a:normAutofit/>
          </a:bodyPr>
          <a:lstStyle/>
          <a:p>
            <a:pPr marL="0" indent="0" algn="ctr">
              <a:buNone/>
            </a:pPr>
            <a:r>
              <a:rPr lang="nl-NL" sz="5400"/>
              <a:t>‘’Met zonnebrandcrème op </a:t>
            </a:r>
          </a:p>
          <a:p>
            <a:pPr marL="0" indent="0" algn="ctr">
              <a:buNone/>
            </a:pPr>
            <a:r>
              <a:rPr lang="nl-NL" sz="5400"/>
              <a:t>word je niet bruin.’’</a:t>
            </a:r>
            <a:endParaRPr lang="en-US" sz="5400" b="1"/>
          </a:p>
        </p:txBody>
      </p:sp>
    </p:spTree>
    <p:extLst>
      <p:ext uri="{BB962C8B-B14F-4D97-AF65-F5344CB8AC3E}">
        <p14:creationId xmlns:p14="http://schemas.microsoft.com/office/powerpoint/2010/main" val="2632815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87B8F-6765-1CFF-C353-10666597C29D}"/>
              </a:ext>
            </a:extLst>
          </p:cNvPr>
          <p:cNvSpPr>
            <a:spLocks noGrp="1"/>
          </p:cNvSpPr>
          <p:nvPr>
            <p:ph type="title"/>
          </p:nvPr>
        </p:nvSpPr>
        <p:spPr>
          <a:xfrm>
            <a:off x="609600" y="1322580"/>
            <a:ext cx="10972800" cy="730379"/>
          </a:xfrm>
        </p:spPr>
        <p:txBody>
          <a:bodyPr anchor="t">
            <a:normAutofit/>
          </a:bodyPr>
          <a:lstStyle/>
          <a:p>
            <a:r>
              <a:rPr lang="nl-NL"/>
              <a:t>Zonnebrandcrème</a:t>
            </a:r>
          </a:p>
        </p:txBody>
      </p:sp>
      <p:sp>
        <p:nvSpPr>
          <p:cNvPr id="3" name="Tijdelijke aanduiding voor inhoud 2">
            <a:extLst>
              <a:ext uri="{FF2B5EF4-FFF2-40B4-BE49-F238E27FC236}">
                <a16:creationId xmlns:a16="http://schemas.microsoft.com/office/drawing/2014/main" id="{A44F7D1B-7D9E-F3F0-38F1-EB30421AD646}"/>
              </a:ext>
            </a:extLst>
          </p:cNvPr>
          <p:cNvSpPr>
            <a:spLocks noGrp="1"/>
          </p:cNvSpPr>
          <p:nvPr>
            <p:ph sz="half" idx="1"/>
          </p:nvPr>
        </p:nvSpPr>
        <p:spPr>
          <a:xfrm>
            <a:off x="609600" y="2422701"/>
            <a:ext cx="11582400" cy="4240989"/>
          </a:xfrm>
        </p:spPr>
        <p:txBody>
          <a:bodyPr>
            <a:noAutofit/>
          </a:bodyPr>
          <a:lstStyle/>
          <a:p>
            <a:pPr>
              <a:lnSpc>
                <a:spcPct val="70000"/>
              </a:lnSpc>
            </a:pPr>
            <a:r>
              <a:rPr lang="nl-NL" sz="2400" dirty="0"/>
              <a:t>De factor (SPF) van een zonnebrandcrème:</a:t>
            </a:r>
          </a:p>
          <a:p>
            <a:pPr lvl="1">
              <a:lnSpc>
                <a:spcPct val="70000"/>
              </a:lnSpc>
            </a:pPr>
            <a:r>
              <a:rPr lang="nl-NL" sz="2000" dirty="0"/>
              <a:t>Geeft aan hoe sterk een zonnebrandcrème is; hoeveel keer langer je in de zon kunt zonder te verbranden</a:t>
            </a:r>
          </a:p>
          <a:p>
            <a:pPr lvl="1">
              <a:lnSpc>
                <a:spcPct val="70000"/>
              </a:lnSpc>
            </a:pPr>
            <a:r>
              <a:rPr lang="nl-NL" sz="2000" dirty="0"/>
              <a:t>De factor neemt af als je te dun smeert</a:t>
            </a:r>
            <a:endParaRPr lang="nl-NL" dirty="0"/>
          </a:p>
          <a:p>
            <a:pPr>
              <a:lnSpc>
                <a:spcPct val="70000"/>
              </a:lnSpc>
            </a:pPr>
            <a:r>
              <a:rPr lang="nl-NL" sz="2400" dirty="0"/>
              <a:t>Gebruik altijd minimaal factor (SPF) 30 met </a:t>
            </a:r>
            <a:r>
              <a:rPr lang="nl-NL" sz="2400" dirty="0" err="1"/>
              <a:t>uv</a:t>
            </a:r>
            <a:r>
              <a:rPr lang="nl-NL" sz="2400" dirty="0"/>
              <a:t>-A filter</a:t>
            </a:r>
          </a:p>
          <a:p>
            <a:pPr>
              <a:lnSpc>
                <a:spcPct val="70000"/>
              </a:lnSpc>
            </a:pPr>
            <a:r>
              <a:rPr lang="nl-NL" sz="2400" dirty="0"/>
              <a:t>Smeer je zorgvuldig in, 30 minuten voor je in de zon komt</a:t>
            </a:r>
          </a:p>
          <a:p>
            <a:pPr>
              <a:lnSpc>
                <a:spcPct val="70000"/>
              </a:lnSpc>
            </a:pPr>
            <a:r>
              <a:rPr lang="nl-NL" sz="2400" dirty="0"/>
              <a:t>Herhaal elke 2 uur, zeker als je veel zweet</a:t>
            </a:r>
          </a:p>
          <a:p>
            <a:pPr>
              <a:lnSpc>
                <a:spcPct val="70000"/>
              </a:lnSpc>
            </a:pPr>
            <a:r>
              <a:rPr lang="nl-NL" sz="2400" dirty="0"/>
              <a:t>Na een jaar neemt de factor van de zonnebrandcrème af, zorg dan voor een nieuwe flacon</a:t>
            </a:r>
            <a:br>
              <a:rPr lang="nl-NL" sz="1500" dirty="0"/>
            </a:br>
            <a:br>
              <a:rPr lang="nl-NL" sz="1500" dirty="0"/>
            </a:br>
            <a:endParaRPr lang="nl-NL" sz="2400" dirty="0"/>
          </a:p>
          <a:p>
            <a:pPr lvl="1"/>
            <a:endParaRPr lang="nl-NL" dirty="0"/>
          </a:p>
        </p:txBody>
      </p:sp>
    </p:spTree>
    <p:extLst>
      <p:ext uri="{BB962C8B-B14F-4D97-AF65-F5344CB8AC3E}">
        <p14:creationId xmlns:p14="http://schemas.microsoft.com/office/powerpoint/2010/main" val="2720895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5701B-AEE1-4CFC-FDBB-A1665DC3E320}"/>
              </a:ext>
            </a:extLst>
          </p:cNvPr>
          <p:cNvSpPr>
            <a:spLocks noGrp="1"/>
          </p:cNvSpPr>
          <p:nvPr>
            <p:ph type="title"/>
          </p:nvPr>
        </p:nvSpPr>
        <p:spPr/>
        <p:txBody>
          <a:bodyPr/>
          <a:lstStyle/>
          <a:p>
            <a:r>
              <a:rPr lang="nl-NL"/>
              <a:t>Zonkracht</a:t>
            </a:r>
          </a:p>
        </p:txBody>
      </p:sp>
      <p:pic>
        <p:nvPicPr>
          <p:cNvPr id="5" name="Tijdelijke aanduiding voor inhoud 4" descr="Afbeelding met tafel&#10;&#10;Automatisch gegenereerde beschrijving">
            <a:extLst>
              <a:ext uri="{FF2B5EF4-FFF2-40B4-BE49-F238E27FC236}">
                <a16:creationId xmlns:a16="http://schemas.microsoft.com/office/drawing/2014/main" id="{3042DE38-FFF6-832E-AAF1-AB918529C16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8662" y="3962130"/>
            <a:ext cx="10734675" cy="2524125"/>
          </a:xfrm>
          <a:prstGeom prst="rect">
            <a:avLst/>
          </a:prstGeom>
        </p:spPr>
      </p:pic>
      <p:sp>
        <p:nvSpPr>
          <p:cNvPr id="7" name="Tijdelijke aanduiding voor inhoud 2">
            <a:extLst>
              <a:ext uri="{FF2B5EF4-FFF2-40B4-BE49-F238E27FC236}">
                <a16:creationId xmlns:a16="http://schemas.microsoft.com/office/drawing/2014/main" id="{71BCEA43-3BD2-4EFB-E05A-1C8C5D7A1112}"/>
              </a:ext>
            </a:extLst>
          </p:cNvPr>
          <p:cNvSpPr txBox="1">
            <a:spLocks/>
          </p:cNvSpPr>
          <p:nvPr/>
        </p:nvSpPr>
        <p:spPr>
          <a:xfrm>
            <a:off x="609600" y="2422701"/>
            <a:ext cx="11582400" cy="42409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3B8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43B8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43B8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nl-NL"/>
          </a:p>
        </p:txBody>
      </p:sp>
      <p:sp>
        <p:nvSpPr>
          <p:cNvPr id="10" name="Tijdelijke aanduiding voor inhoud 2">
            <a:extLst>
              <a:ext uri="{FF2B5EF4-FFF2-40B4-BE49-F238E27FC236}">
                <a16:creationId xmlns:a16="http://schemas.microsoft.com/office/drawing/2014/main" id="{CA7F61B9-95F3-5C27-1647-FF8FD4CDF14A}"/>
              </a:ext>
            </a:extLst>
          </p:cNvPr>
          <p:cNvSpPr txBox="1">
            <a:spLocks/>
          </p:cNvSpPr>
          <p:nvPr/>
        </p:nvSpPr>
        <p:spPr>
          <a:xfrm>
            <a:off x="728662" y="2288909"/>
            <a:ext cx="11582400" cy="1698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3B8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43B8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43B8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t>Let voor je in de zon komt op de zonkracht bij het weerbericht</a:t>
            </a:r>
          </a:p>
          <a:p>
            <a:pPr lvl="1"/>
            <a:r>
              <a:rPr lang="nl-NL" sz="2000" dirty="0"/>
              <a:t>Dit kan via de UV Radar app van KWF</a:t>
            </a:r>
            <a:endParaRPr lang="nl-NL" sz="2400" dirty="0"/>
          </a:p>
          <a:p>
            <a:r>
              <a:rPr lang="nl-NL" sz="2400" dirty="0"/>
              <a:t>Bespreek samen wat jullie het beste kunnen doen op het werk</a:t>
            </a:r>
          </a:p>
          <a:p>
            <a:pPr lvl="1"/>
            <a:endParaRPr lang="nl-NL" dirty="0"/>
          </a:p>
        </p:txBody>
      </p:sp>
    </p:spTree>
    <p:extLst>
      <p:ext uri="{BB962C8B-B14F-4D97-AF65-F5344CB8AC3E}">
        <p14:creationId xmlns:p14="http://schemas.microsoft.com/office/powerpoint/2010/main" val="3330758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91AB6-91DF-A08D-CDC2-5F85BFF027F4}"/>
              </a:ext>
            </a:extLst>
          </p:cNvPr>
          <p:cNvSpPr>
            <a:spLocks noGrp="1"/>
          </p:cNvSpPr>
          <p:nvPr>
            <p:ph type="title"/>
          </p:nvPr>
        </p:nvSpPr>
        <p:spPr>
          <a:xfrm>
            <a:off x="609600" y="1322580"/>
            <a:ext cx="10972800" cy="730379"/>
          </a:xfrm>
        </p:spPr>
        <p:txBody>
          <a:bodyPr anchor="t">
            <a:normAutofit/>
          </a:bodyPr>
          <a:lstStyle/>
          <a:p>
            <a:r>
              <a:rPr lang="nl-NL"/>
              <a:t>Hoe ben je er op tijd bij?</a:t>
            </a:r>
          </a:p>
        </p:txBody>
      </p:sp>
      <p:sp>
        <p:nvSpPr>
          <p:cNvPr id="3" name="Tijdelijke aanduiding voor inhoud 2">
            <a:extLst>
              <a:ext uri="{FF2B5EF4-FFF2-40B4-BE49-F238E27FC236}">
                <a16:creationId xmlns:a16="http://schemas.microsoft.com/office/drawing/2014/main" id="{787EBF32-0F17-101D-97CD-AB542F7314A9}"/>
              </a:ext>
            </a:extLst>
          </p:cNvPr>
          <p:cNvSpPr>
            <a:spLocks noGrp="1"/>
          </p:cNvSpPr>
          <p:nvPr>
            <p:ph sz="half" idx="1"/>
          </p:nvPr>
        </p:nvSpPr>
        <p:spPr>
          <a:xfrm>
            <a:off x="609599" y="2422701"/>
            <a:ext cx="8273417" cy="4154369"/>
          </a:xfrm>
        </p:spPr>
        <p:txBody>
          <a:bodyPr>
            <a:normAutofit/>
          </a:bodyPr>
          <a:lstStyle/>
          <a:p>
            <a:r>
              <a:rPr lang="nl-NL" sz="2400"/>
              <a:t>Check je eigen huid regelmatig op veranderingen</a:t>
            </a:r>
          </a:p>
          <a:p>
            <a:r>
              <a:rPr lang="nl-NL" sz="2400"/>
              <a:t>Let op:</a:t>
            </a:r>
          </a:p>
          <a:p>
            <a:pPr lvl="1"/>
            <a:r>
              <a:rPr lang="nl-NL" sz="2000"/>
              <a:t>Niet-zon blootgestelde delen </a:t>
            </a:r>
          </a:p>
          <a:p>
            <a:pPr lvl="1"/>
            <a:r>
              <a:rPr lang="nl-NL" sz="2000"/>
              <a:t>Nieuwe plekjes</a:t>
            </a:r>
          </a:p>
          <a:p>
            <a:pPr lvl="1"/>
            <a:r>
              <a:rPr lang="nl-NL" sz="2000"/>
              <a:t>Gegroeide plekjes</a:t>
            </a:r>
          </a:p>
          <a:p>
            <a:pPr lvl="1"/>
            <a:r>
              <a:rPr lang="nl-NL" sz="2000"/>
              <a:t>Veranderde plekjes qua grootte, vorm, kleur (lichter of donkerder), klachten (bloeden, jeuken)</a:t>
            </a:r>
          </a:p>
          <a:p>
            <a:pPr lvl="1"/>
            <a:r>
              <a:rPr lang="nl-NL" sz="2000"/>
              <a:t>Plekjes die niet genezen</a:t>
            </a:r>
          </a:p>
          <a:p>
            <a:pPr lvl="1"/>
            <a:r>
              <a:rPr lang="nl-NL" sz="2000"/>
              <a:t>Zie ook thuisarts.nl voor de instructie</a:t>
            </a:r>
          </a:p>
          <a:p>
            <a:r>
              <a:rPr lang="nl-NL" sz="2400"/>
              <a:t>Laat bij twijfel of voor de zekerheid de huisarts nakijken</a:t>
            </a:r>
          </a:p>
          <a:p>
            <a:pPr lvl="1"/>
            <a:endParaRPr lang="nl-NL" sz="1500"/>
          </a:p>
        </p:txBody>
      </p:sp>
    </p:spTree>
    <p:extLst>
      <p:ext uri="{BB962C8B-B14F-4D97-AF65-F5344CB8AC3E}">
        <p14:creationId xmlns:p14="http://schemas.microsoft.com/office/powerpoint/2010/main" val="3988234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6BF737-75EC-34A2-BCA5-9BBCFB619416}"/>
              </a:ext>
            </a:extLst>
          </p:cNvPr>
          <p:cNvSpPr>
            <a:spLocks noGrp="1"/>
          </p:cNvSpPr>
          <p:nvPr>
            <p:ph type="title"/>
          </p:nvPr>
        </p:nvSpPr>
        <p:spPr/>
        <p:txBody>
          <a:bodyPr/>
          <a:lstStyle/>
          <a:p>
            <a:r>
              <a:rPr lang="nl-NL"/>
              <a:t>Wat als je te laat bent?</a:t>
            </a:r>
          </a:p>
        </p:txBody>
      </p:sp>
      <p:sp>
        <p:nvSpPr>
          <p:cNvPr id="3" name="Tijdelijke aanduiding voor inhoud 2">
            <a:extLst>
              <a:ext uri="{FF2B5EF4-FFF2-40B4-BE49-F238E27FC236}">
                <a16:creationId xmlns:a16="http://schemas.microsoft.com/office/drawing/2014/main" id="{AD6CA82F-22C0-0FCA-F247-46FA651C6991}"/>
              </a:ext>
            </a:extLst>
          </p:cNvPr>
          <p:cNvSpPr>
            <a:spLocks noGrp="1"/>
          </p:cNvSpPr>
          <p:nvPr>
            <p:ph sz="half" idx="1"/>
          </p:nvPr>
        </p:nvSpPr>
        <p:spPr>
          <a:xfrm>
            <a:off x="609600" y="2422701"/>
            <a:ext cx="11125200" cy="3690115"/>
          </a:xfrm>
        </p:spPr>
        <p:txBody>
          <a:bodyPr/>
          <a:lstStyle/>
          <a:p>
            <a:r>
              <a:rPr lang="nl-NL"/>
              <a:t>Op </a:t>
            </a:r>
            <a:r>
              <a:rPr lang="nl-NL" err="1"/>
              <a:t>Youtube</a:t>
            </a:r>
            <a:r>
              <a:rPr lang="nl-NL"/>
              <a:t> zijn er veel video’s te vinden over de snijdende behandeling van huidkanker.</a:t>
            </a:r>
          </a:p>
          <a:p>
            <a:r>
              <a:rPr lang="nl-NL"/>
              <a:t>Een goede zoekterm is: “</a:t>
            </a:r>
            <a:r>
              <a:rPr lang="nl-NL" err="1"/>
              <a:t>basaalcelcarcinoom</a:t>
            </a:r>
            <a:r>
              <a:rPr lang="nl-NL"/>
              <a:t> verwijderen”</a:t>
            </a:r>
            <a:br>
              <a:rPr lang="nl-NL"/>
            </a:br>
            <a:endParaRPr lang="nl-NL"/>
          </a:p>
          <a:p>
            <a:pPr marL="0" indent="0" algn="ctr">
              <a:buNone/>
            </a:pPr>
            <a:r>
              <a:rPr lang="nl-NL" b="1"/>
              <a:t>Pas op! Sommige beelden kunnen als schokkend worden ervaren. </a:t>
            </a:r>
          </a:p>
        </p:txBody>
      </p:sp>
    </p:spTree>
    <p:extLst>
      <p:ext uri="{BB962C8B-B14F-4D97-AF65-F5344CB8AC3E}">
        <p14:creationId xmlns:p14="http://schemas.microsoft.com/office/powerpoint/2010/main" val="3023079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96509-EEF7-9310-F92F-1AF18E3FBE69}"/>
              </a:ext>
            </a:extLst>
          </p:cNvPr>
          <p:cNvSpPr>
            <a:spLocks noGrp="1"/>
          </p:cNvSpPr>
          <p:nvPr>
            <p:ph type="title"/>
          </p:nvPr>
        </p:nvSpPr>
        <p:spPr>
          <a:xfrm>
            <a:off x="1624584" y="1524781"/>
            <a:ext cx="10972800" cy="730379"/>
          </a:xfrm>
        </p:spPr>
        <p:txBody>
          <a:bodyPr vert="horz" lIns="91440" tIns="45720" rIns="91440" bIns="0" rtlCol="0" anchor="t" anchorCtr="0">
            <a:normAutofit/>
          </a:bodyPr>
          <a:lstStyle/>
          <a:p>
            <a:r>
              <a:rPr lang="nl-NL"/>
              <a:t>Wat als je te laat maar op tijd bent?</a:t>
            </a:r>
          </a:p>
        </p:txBody>
      </p:sp>
      <p:sp>
        <p:nvSpPr>
          <p:cNvPr id="5" name="Tekstvak 4">
            <a:extLst>
              <a:ext uri="{FF2B5EF4-FFF2-40B4-BE49-F238E27FC236}">
                <a16:creationId xmlns:a16="http://schemas.microsoft.com/office/drawing/2014/main" id="{603870A3-D29A-1891-7C2A-29A30F9A3D75}"/>
              </a:ext>
            </a:extLst>
          </p:cNvPr>
          <p:cNvSpPr txBox="1"/>
          <p:nvPr/>
        </p:nvSpPr>
        <p:spPr>
          <a:xfrm>
            <a:off x="609600" y="2422701"/>
            <a:ext cx="6066622" cy="374674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p:txBody>
      </p:sp>
      <p:sp>
        <p:nvSpPr>
          <p:cNvPr id="6" name="Tijdelijke aanduiding voor inhoud 5">
            <a:extLst>
              <a:ext uri="{FF2B5EF4-FFF2-40B4-BE49-F238E27FC236}">
                <a16:creationId xmlns:a16="http://schemas.microsoft.com/office/drawing/2014/main" id="{A9FF3E13-C8AB-3A87-C8B4-345DD12455E0}"/>
              </a:ext>
            </a:extLst>
          </p:cNvPr>
          <p:cNvSpPr>
            <a:spLocks noGrp="1"/>
          </p:cNvSpPr>
          <p:nvPr>
            <p:ph sz="half" idx="1"/>
          </p:nvPr>
        </p:nvSpPr>
        <p:spPr>
          <a:xfrm>
            <a:off x="1624584" y="2646872"/>
            <a:ext cx="8653272" cy="3690115"/>
          </a:xfrm>
        </p:spPr>
        <p:txBody>
          <a:bodyPr/>
          <a:lstStyle/>
          <a:p>
            <a:pPr marL="0" indent="0">
              <a:buNone/>
            </a:pPr>
            <a:r>
              <a:rPr lang="nl-NL"/>
              <a:t>Een simpele behandeling, voorkom verminkend snijden.</a:t>
            </a:r>
          </a:p>
          <a:p>
            <a:pPr marL="0" indent="0">
              <a:buNone/>
            </a:pPr>
            <a:endParaRPr lang="nl-NL"/>
          </a:p>
          <a:p>
            <a:pPr marL="0" indent="0">
              <a:buNone/>
            </a:pPr>
            <a:r>
              <a:rPr lang="nl-NL"/>
              <a:t>Bekijk de video van deze </a:t>
            </a:r>
            <a:r>
              <a:rPr lang="nl-NL" err="1"/>
              <a:t>toolbox</a:t>
            </a:r>
            <a:r>
              <a:rPr lang="nl-NL"/>
              <a:t>: </a:t>
            </a:r>
            <a:r>
              <a:rPr lang="nl-NL">
                <a:hlinkClick r:id="rId3"/>
              </a:rPr>
              <a:t>https://vimeo.com/981776161?share=copy</a:t>
            </a:r>
            <a:endParaRPr lang="nl-NL"/>
          </a:p>
        </p:txBody>
      </p:sp>
    </p:spTree>
    <p:extLst>
      <p:ext uri="{BB962C8B-B14F-4D97-AF65-F5344CB8AC3E}">
        <p14:creationId xmlns:p14="http://schemas.microsoft.com/office/powerpoint/2010/main" val="1194154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EB4BDD-F229-57F8-752E-BA127EFDDBB9}"/>
              </a:ext>
            </a:extLst>
          </p:cNvPr>
          <p:cNvSpPr>
            <a:spLocks noGrp="1"/>
          </p:cNvSpPr>
          <p:nvPr>
            <p:ph type="title"/>
          </p:nvPr>
        </p:nvSpPr>
        <p:spPr/>
        <p:txBody>
          <a:bodyPr/>
          <a:lstStyle/>
          <a:p>
            <a:r>
              <a:rPr lang="nl-NL"/>
              <a:t>Goed voorbeeld</a:t>
            </a:r>
          </a:p>
        </p:txBody>
      </p:sp>
      <p:pic>
        <p:nvPicPr>
          <p:cNvPr id="5" name="Videoreeks_ Veiligheid op de bouwplaats - Zonnebrand (Aflevering 2)">
            <a:hlinkClick r:id="" action="ppaction://media"/>
            <a:extLst>
              <a:ext uri="{FF2B5EF4-FFF2-40B4-BE49-F238E27FC236}">
                <a16:creationId xmlns:a16="http://schemas.microsoft.com/office/drawing/2014/main" id="{94E32A1B-A94D-18B6-E7D1-23412A09CC51}"/>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2113280" y="2052959"/>
            <a:ext cx="7940040" cy="4466273"/>
          </a:xfrm>
        </p:spPr>
      </p:pic>
      <p:sp>
        <p:nvSpPr>
          <p:cNvPr id="4" name="Tijdelijke aanduiding voor inhoud 3">
            <a:extLst>
              <a:ext uri="{FF2B5EF4-FFF2-40B4-BE49-F238E27FC236}">
                <a16:creationId xmlns:a16="http://schemas.microsoft.com/office/drawing/2014/main" id="{97015CF1-A5D1-F532-0BFA-CBDA9EF4DE28}"/>
              </a:ext>
            </a:extLst>
          </p:cNvPr>
          <p:cNvSpPr>
            <a:spLocks noGrp="1"/>
          </p:cNvSpPr>
          <p:nvPr>
            <p:ph sz="half" idx="2"/>
          </p:nvPr>
        </p:nvSpPr>
        <p:spPr/>
        <p:txBody>
          <a:bodyPr/>
          <a:lstStyle/>
          <a:p>
            <a:endParaRPr lang="nl-NL"/>
          </a:p>
        </p:txBody>
      </p:sp>
    </p:spTree>
    <p:extLst>
      <p:ext uri="{BB962C8B-B14F-4D97-AF65-F5344CB8AC3E}">
        <p14:creationId xmlns:p14="http://schemas.microsoft.com/office/powerpoint/2010/main" val="183200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163D1-8E38-4680-690F-ADBBD2F4CED3}"/>
              </a:ext>
            </a:extLst>
          </p:cNvPr>
          <p:cNvSpPr>
            <a:spLocks noGrp="1"/>
          </p:cNvSpPr>
          <p:nvPr>
            <p:ph type="title"/>
          </p:nvPr>
        </p:nvSpPr>
        <p:spPr/>
        <p:txBody>
          <a:bodyPr/>
          <a:lstStyle/>
          <a:p>
            <a:r>
              <a:rPr lang="nl-NL"/>
              <a:t>Bronnen</a:t>
            </a:r>
          </a:p>
        </p:txBody>
      </p:sp>
      <p:sp>
        <p:nvSpPr>
          <p:cNvPr id="3" name="Tijdelijke aanduiding voor inhoud 2">
            <a:extLst>
              <a:ext uri="{FF2B5EF4-FFF2-40B4-BE49-F238E27FC236}">
                <a16:creationId xmlns:a16="http://schemas.microsoft.com/office/drawing/2014/main" id="{24FA0C86-AA14-2BD1-9F08-B27E8F9A7D00}"/>
              </a:ext>
            </a:extLst>
          </p:cNvPr>
          <p:cNvSpPr>
            <a:spLocks noGrp="1"/>
          </p:cNvSpPr>
          <p:nvPr>
            <p:ph sz="half" idx="1"/>
          </p:nvPr>
        </p:nvSpPr>
        <p:spPr>
          <a:xfrm>
            <a:off x="609600" y="2422701"/>
            <a:ext cx="10972800" cy="3690115"/>
          </a:xfrm>
        </p:spPr>
        <p:txBody>
          <a:bodyPr>
            <a:normAutofit fontScale="85000" lnSpcReduction="20000"/>
          </a:bodyPr>
          <a:lstStyle/>
          <a:p>
            <a:pPr marL="0" indent="0">
              <a:lnSpc>
                <a:spcPct val="90000"/>
              </a:lnSpc>
              <a:spcAft>
                <a:spcPts val="600"/>
              </a:spcAft>
              <a:buNone/>
            </a:pPr>
            <a:r>
              <a:rPr lang="en-US" sz="2200" dirty="0"/>
              <a:t>Beroepsziekten.nl</a:t>
            </a:r>
            <a:endParaRPr lang="nl-NL" sz="2200" dirty="0"/>
          </a:p>
          <a:p>
            <a:pPr marL="0" indent="0">
              <a:buNone/>
            </a:pPr>
            <a:r>
              <a:rPr lang="nl-NL" sz="2200" dirty="0"/>
              <a:t>https://www.kwf.nl/kanker-voorkomen/veilig-zonnen/feiten-en-fabels-over-zonbescherming</a:t>
            </a:r>
          </a:p>
          <a:p>
            <a:pPr marL="0" indent="0">
              <a:buNone/>
            </a:pPr>
            <a:r>
              <a:rPr lang="nl-NL" sz="2200" dirty="0"/>
              <a:t>KWF.nl</a:t>
            </a:r>
          </a:p>
          <a:p>
            <a:pPr marL="0" indent="0">
              <a:buNone/>
            </a:pPr>
            <a:r>
              <a:rPr lang="nl-NL" sz="2200" dirty="0"/>
              <a:t>RIVM.nl</a:t>
            </a:r>
          </a:p>
          <a:p>
            <a:pPr marL="0" indent="0">
              <a:buNone/>
            </a:pPr>
            <a:r>
              <a:rPr lang="nl-NL" sz="2200" dirty="0"/>
              <a:t>https://www.huidziekten.nl/zakboek/dermatosen/ztxt/Zonverbranding.htm</a:t>
            </a:r>
          </a:p>
          <a:p>
            <a:pPr marL="0" indent="0">
              <a:buNone/>
            </a:pPr>
            <a:r>
              <a:rPr lang="nl-NL" sz="2200" dirty="0">
                <a:hlinkClick r:id="rId2">
                  <a:extLst>
                    <a:ext uri="{A12FA001-AC4F-418D-AE19-62706E023703}">
                      <ahyp:hlinkClr xmlns:ahyp="http://schemas.microsoft.com/office/drawing/2018/hyperlinkcolor" val="tx"/>
                    </a:ext>
                  </a:extLst>
                </a:hlinkClick>
              </a:rPr>
              <a:t>https://www.umcg.nl/-/huidkanker</a:t>
            </a:r>
            <a:endParaRPr lang="nl-NL" sz="2200" dirty="0"/>
          </a:p>
          <a:p>
            <a:pPr marL="0" indent="0">
              <a:buNone/>
            </a:pPr>
            <a:r>
              <a:rPr lang="nl-NL" sz="2200" dirty="0"/>
              <a:t>https://www.rivm.nl/zonkracht/UV-en-gezondheid#:~:text=Door%20de%20UV%2Dstraling%20in,je%20ogen%20(ernstig)%20beschadigen</a:t>
            </a:r>
          </a:p>
          <a:p>
            <a:pPr marL="0" indent="0">
              <a:buNone/>
            </a:pPr>
            <a:r>
              <a:rPr lang="nl-NL" sz="2200" dirty="0">
                <a:hlinkClick r:id="rId3">
                  <a:extLst>
                    <a:ext uri="{A12FA001-AC4F-418D-AE19-62706E023703}">
                      <ahyp:hlinkClr xmlns:ahyp="http://schemas.microsoft.com/office/drawing/2018/hyperlinkcolor" val="tx"/>
                    </a:ext>
                  </a:extLst>
                </a:hlinkClick>
              </a:rPr>
              <a:t>https://www.kwf.nl/kanker-voorkomen/veilig-zonnen/zon-en-huidkanker#:~:text=Verbranding%20door%20de%20zon%20is,gaan%20dan%20veel%20cellen%20dood</a:t>
            </a:r>
            <a:r>
              <a:rPr lang="nl-NL" sz="2200" dirty="0"/>
              <a:t>.</a:t>
            </a:r>
          </a:p>
          <a:p>
            <a:pPr marL="0" indent="0">
              <a:buNone/>
            </a:pPr>
            <a:r>
              <a:rPr lang="nl-NL" sz="2200" dirty="0"/>
              <a:t>Nationaal actieplan huidkanker, stuurgroep huidkankerzorg NL, april 2021 &amp; ww.kwf.nl</a:t>
            </a:r>
          </a:p>
          <a:p>
            <a:pPr marL="0" indent="0">
              <a:buNone/>
            </a:pPr>
            <a:endParaRPr lang="nl-NL" sz="1400" dirty="0"/>
          </a:p>
          <a:p>
            <a:pPr marL="0" indent="0">
              <a:buNone/>
            </a:pPr>
            <a:endParaRPr lang="nl-NL" sz="1400" dirty="0"/>
          </a:p>
          <a:p>
            <a:endParaRPr lang="nl-NL" dirty="0"/>
          </a:p>
        </p:txBody>
      </p:sp>
    </p:spTree>
    <p:extLst>
      <p:ext uri="{BB962C8B-B14F-4D97-AF65-F5344CB8AC3E}">
        <p14:creationId xmlns:p14="http://schemas.microsoft.com/office/powerpoint/2010/main" val="2536369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554075" y="5794184"/>
            <a:ext cx="1963423" cy="461665"/>
          </a:xfrm>
          <a:prstGeom prst="rect">
            <a:avLst/>
          </a:prstGeom>
          <a:solidFill>
            <a:schemeClr val="bg1"/>
          </a:solidFill>
        </p:spPr>
        <p:txBody>
          <a:bodyPr wrap="square" rtlCol="0">
            <a:spAutoFit/>
          </a:bodyPr>
          <a:lstStyle/>
          <a:p>
            <a:pPr defTabSz="609585"/>
            <a:endParaRPr lang="nl-NL" sz="2400">
              <a:solidFill>
                <a:prstClr val="black"/>
              </a:solidFill>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682" y="5932983"/>
            <a:ext cx="1966383" cy="59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descr="Afbeelding met tekst, schermopname, Lettertype&#10;&#10;Automatisch gegenereerde beschrijving">
            <a:extLst>
              <a:ext uri="{FF2B5EF4-FFF2-40B4-BE49-F238E27FC236}">
                <a16:creationId xmlns:a16="http://schemas.microsoft.com/office/drawing/2014/main" id="{65CE37C0-04D7-D3B2-9053-1C506561D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381" y="4563982"/>
            <a:ext cx="7204378" cy="1773208"/>
          </a:xfrm>
          <a:prstGeom prst="rect">
            <a:avLst/>
          </a:prstGeom>
        </p:spPr>
      </p:pic>
    </p:spTree>
    <p:extLst>
      <p:ext uri="{BB962C8B-B14F-4D97-AF65-F5344CB8AC3E}">
        <p14:creationId xmlns:p14="http://schemas.microsoft.com/office/powerpoint/2010/main" val="330701059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2DA9-C7C9-4469-DFE8-AB1715BBB655}"/>
              </a:ext>
            </a:extLst>
          </p:cNvPr>
          <p:cNvSpPr>
            <a:spLocks noGrp="1"/>
          </p:cNvSpPr>
          <p:nvPr>
            <p:ph type="title"/>
          </p:nvPr>
        </p:nvSpPr>
        <p:spPr/>
        <p:txBody>
          <a:bodyPr/>
          <a:lstStyle/>
          <a:p>
            <a:endParaRPr lang="nl-NL"/>
          </a:p>
        </p:txBody>
      </p:sp>
      <p:sp>
        <p:nvSpPr>
          <p:cNvPr id="8" name="Tijdelijke aanduiding voor inhoud 7">
            <a:extLst>
              <a:ext uri="{FF2B5EF4-FFF2-40B4-BE49-F238E27FC236}">
                <a16:creationId xmlns:a16="http://schemas.microsoft.com/office/drawing/2014/main" id="{2898FEF3-E5FD-1C2E-4F20-1EDFBE946A93}"/>
              </a:ext>
            </a:extLst>
          </p:cNvPr>
          <p:cNvSpPr>
            <a:spLocks noGrp="1"/>
          </p:cNvSpPr>
          <p:nvPr>
            <p:ph sz="half" idx="1"/>
          </p:nvPr>
        </p:nvSpPr>
        <p:spPr>
          <a:xfrm>
            <a:off x="0" y="2052959"/>
            <a:ext cx="12192000" cy="3601581"/>
          </a:xfrm>
        </p:spPr>
        <p:txBody>
          <a:bodyPr>
            <a:normAutofit/>
          </a:bodyPr>
          <a:lstStyle/>
          <a:p>
            <a:pPr marL="0" indent="0">
              <a:buNone/>
            </a:pPr>
            <a:endParaRPr lang="nl-NL" sz="3200"/>
          </a:p>
          <a:p>
            <a:pPr marL="0" indent="0">
              <a:buNone/>
            </a:pPr>
            <a:endParaRPr lang="nl-NL" sz="3200"/>
          </a:p>
          <a:p>
            <a:pPr marL="0" indent="0" algn="ctr">
              <a:buNone/>
            </a:pPr>
            <a:r>
              <a:rPr lang="nl-NL" sz="5400"/>
              <a:t>“Je huid is pas verbrand door de zon </a:t>
            </a:r>
          </a:p>
          <a:p>
            <a:pPr marL="0" indent="0" algn="ctr">
              <a:buNone/>
            </a:pPr>
            <a:r>
              <a:rPr lang="nl-NL" sz="5400"/>
              <a:t>als er blaren op komen”</a:t>
            </a:r>
          </a:p>
          <a:p>
            <a:endParaRPr lang="nl-NL"/>
          </a:p>
        </p:txBody>
      </p:sp>
    </p:spTree>
    <p:extLst>
      <p:ext uri="{BB962C8B-B14F-4D97-AF65-F5344CB8AC3E}">
        <p14:creationId xmlns:p14="http://schemas.microsoft.com/office/powerpoint/2010/main" val="4144364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455D6-4136-BCED-F16C-497A7494E316}"/>
              </a:ext>
            </a:extLst>
          </p:cNvPr>
          <p:cNvSpPr>
            <a:spLocks noGrp="1"/>
          </p:cNvSpPr>
          <p:nvPr>
            <p:ph type="title"/>
          </p:nvPr>
        </p:nvSpPr>
        <p:spPr/>
        <p:txBody>
          <a:bodyPr/>
          <a:lstStyle/>
          <a:p>
            <a:r>
              <a:rPr lang="nl-NL"/>
              <a:t>Wanneer ben je verbrandt?</a:t>
            </a:r>
          </a:p>
        </p:txBody>
      </p:sp>
      <p:sp>
        <p:nvSpPr>
          <p:cNvPr id="3" name="Tijdelijke aanduiding voor inhoud 2">
            <a:extLst>
              <a:ext uri="{FF2B5EF4-FFF2-40B4-BE49-F238E27FC236}">
                <a16:creationId xmlns:a16="http://schemas.microsoft.com/office/drawing/2014/main" id="{9B8B5A3B-7C5F-1F33-E80D-404A378637D7}"/>
              </a:ext>
            </a:extLst>
          </p:cNvPr>
          <p:cNvSpPr>
            <a:spLocks noGrp="1"/>
          </p:cNvSpPr>
          <p:nvPr>
            <p:ph sz="half" idx="1"/>
          </p:nvPr>
        </p:nvSpPr>
        <p:spPr>
          <a:xfrm>
            <a:off x="609599" y="2422701"/>
            <a:ext cx="11116235" cy="4004993"/>
          </a:xfrm>
        </p:spPr>
        <p:txBody>
          <a:bodyPr>
            <a:normAutofit fontScale="47500" lnSpcReduction="20000"/>
          </a:bodyPr>
          <a:lstStyle/>
          <a:p>
            <a:r>
              <a:rPr lang="nl-NL" sz="5100" dirty="0"/>
              <a:t>Verbranden kan binnen 20 minuten.</a:t>
            </a:r>
          </a:p>
          <a:p>
            <a:endParaRPr lang="nl-NL" sz="5100" dirty="0"/>
          </a:p>
          <a:p>
            <a:r>
              <a:rPr lang="nl-NL" sz="5100" dirty="0"/>
              <a:t>Je huid heeft een rode of roodbruine kleur.</a:t>
            </a:r>
          </a:p>
          <a:p>
            <a:endParaRPr lang="nl-NL" sz="5100" dirty="0"/>
          </a:p>
          <a:p>
            <a:r>
              <a:rPr lang="nl-NL" sz="5100" dirty="0"/>
              <a:t>Je voelt pijn, gaat vervellen en/of krijgt blaren. </a:t>
            </a:r>
          </a:p>
          <a:p>
            <a:endParaRPr lang="nl-NL" sz="5100" dirty="0"/>
          </a:p>
          <a:p>
            <a:r>
              <a:rPr lang="nl-NL" sz="5100" dirty="0"/>
              <a:t>Hoe vaker en ernstiger je verbrandt, hoe meer kans om huidkanker te krijgen.</a:t>
            </a:r>
          </a:p>
          <a:p>
            <a:endParaRPr lang="nl-NL" sz="5100" dirty="0"/>
          </a:p>
          <a:p>
            <a:r>
              <a:rPr lang="nl-NL" sz="5100" dirty="0"/>
              <a:t>Huidschade door </a:t>
            </a:r>
            <a:r>
              <a:rPr lang="nl-NL" sz="5100" dirty="0" err="1"/>
              <a:t>UV-straling</a:t>
            </a:r>
            <a:r>
              <a:rPr lang="nl-NL" sz="5100" dirty="0"/>
              <a:t> kan je niet meer terugdraaien.</a:t>
            </a:r>
          </a:p>
          <a:p>
            <a:endParaRPr lang="nl-NL" dirty="0"/>
          </a:p>
          <a:p>
            <a:endParaRPr lang="nl-NL" dirty="0"/>
          </a:p>
          <a:p>
            <a:endParaRPr lang="nl-NL" dirty="0"/>
          </a:p>
        </p:txBody>
      </p:sp>
    </p:spTree>
    <p:extLst>
      <p:ext uri="{BB962C8B-B14F-4D97-AF65-F5344CB8AC3E}">
        <p14:creationId xmlns:p14="http://schemas.microsoft.com/office/powerpoint/2010/main" val="3865628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05490-4467-BAC8-EC46-1BC6A12F48E6}"/>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95311BAC-BC29-F1CA-28E4-7AF6A0758BD2}"/>
              </a:ext>
            </a:extLst>
          </p:cNvPr>
          <p:cNvSpPr>
            <a:spLocks noGrp="1"/>
          </p:cNvSpPr>
          <p:nvPr>
            <p:ph sz="half" idx="1"/>
          </p:nvPr>
        </p:nvSpPr>
        <p:spPr/>
        <p:txBody>
          <a:bodyPr/>
          <a:lstStyle/>
          <a:p>
            <a:endParaRPr lang="nl-NL"/>
          </a:p>
        </p:txBody>
      </p:sp>
      <p:pic>
        <p:nvPicPr>
          <p:cNvPr id="5" name="Picture 2">
            <a:extLst>
              <a:ext uri="{FF2B5EF4-FFF2-40B4-BE49-F238E27FC236}">
                <a16:creationId xmlns:a16="http://schemas.microsoft.com/office/drawing/2014/main" id="{3F830041-B849-B165-4FCE-4B2D85941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1911778"/>
            <a:ext cx="4511040" cy="33832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25CC8F7-6CBA-8350-754A-F5169721AC9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51320" y="1899371"/>
            <a:ext cx="4511040"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974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F67E1B-B60C-62EE-465F-857914A6953B}"/>
              </a:ext>
            </a:extLst>
          </p:cNvPr>
          <p:cNvSpPr>
            <a:spLocks noGrp="1"/>
          </p:cNvSpPr>
          <p:nvPr>
            <p:ph type="title"/>
          </p:nvPr>
        </p:nvSpPr>
        <p:spPr/>
        <p:txBody>
          <a:bodyPr anchor="t">
            <a:normAutofit/>
          </a:bodyPr>
          <a:lstStyle/>
          <a:p>
            <a:r>
              <a:rPr lang="nl-NL"/>
              <a:t>Risico’s voor verbranding</a:t>
            </a:r>
          </a:p>
        </p:txBody>
      </p:sp>
      <p:sp>
        <p:nvSpPr>
          <p:cNvPr id="3" name="Tijdelijke aanduiding voor inhoud 2">
            <a:extLst>
              <a:ext uri="{FF2B5EF4-FFF2-40B4-BE49-F238E27FC236}">
                <a16:creationId xmlns:a16="http://schemas.microsoft.com/office/drawing/2014/main" id="{56271728-E7EF-BAEB-A337-42AB859D79CB}"/>
              </a:ext>
            </a:extLst>
          </p:cNvPr>
          <p:cNvSpPr>
            <a:spLocks noGrp="1"/>
          </p:cNvSpPr>
          <p:nvPr>
            <p:ph sz="half" idx="1"/>
          </p:nvPr>
        </p:nvSpPr>
        <p:spPr>
          <a:xfrm>
            <a:off x="609599" y="2422701"/>
            <a:ext cx="10896601" cy="3768549"/>
          </a:xfrm>
        </p:spPr>
        <p:txBody>
          <a:bodyPr>
            <a:normAutofit lnSpcReduction="10000"/>
          </a:bodyPr>
          <a:lstStyle/>
          <a:p>
            <a:r>
              <a:rPr lang="nl-NL" sz="2600"/>
              <a:t>Je verbrandt sneller als:</a:t>
            </a:r>
          </a:p>
          <a:p>
            <a:pPr lvl="1"/>
            <a:r>
              <a:rPr lang="nl-NL"/>
              <a:t>Je een lichte huid hebt;  </a:t>
            </a:r>
            <a:endParaRPr lang="nl-NL">
              <a:highlight>
                <a:srgbClr val="FFFF00"/>
              </a:highlight>
            </a:endParaRPr>
          </a:p>
          <a:p>
            <a:pPr lvl="1"/>
            <a:r>
              <a:rPr lang="nl-NL" i="0">
                <a:effectLst/>
              </a:rPr>
              <a:t>De zon fel is (de zonkracht);</a:t>
            </a:r>
          </a:p>
          <a:p>
            <a:pPr lvl="1"/>
            <a:r>
              <a:rPr lang="nl-NL"/>
              <a:t>Je medicijnen gebruikt die je huid extra gevoelig maken voor verbranding.</a:t>
            </a:r>
          </a:p>
          <a:p>
            <a:pPr lvl="1"/>
            <a:endParaRPr lang="nl-NL"/>
          </a:p>
          <a:p>
            <a:r>
              <a:rPr lang="nl-NL"/>
              <a:t>Je loopt een hoger risico op huidkanker als je als kind regelmatig bent verbrand</a:t>
            </a:r>
          </a:p>
          <a:p>
            <a:pPr marL="0" indent="0">
              <a:buNone/>
            </a:pPr>
            <a:r>
              <a:rPr lang="nl-NL"/>
              <a:t>Weten welk huidtype je hebt? https://www.huidziekten.nl/zakboek/alfabet/alfabetframeh.htm</a:t>
            </a:r>
          </a:p>
          <a:p>
            <a:endParaRPr lang="nl-NL"/>
          </a:p>
        </p:txBody>
      </p:sp>
      <p:sp>
        <p:nvSpPr>
          <p:cNvPr id="6" name="Tijdelijke aanduiding voor inhoud 2">
            <a:extLst>
              <a:ext uri="{FF2B5EF4-FFF2-40B4-BE49-F238E27FC236}">
                <a16:creationId xmlns:a16="http://schemas.microsoft.com/office/drawing/2014/main" id="{F4BCE2DF-77BF-B96A-AD50-EF2D23FC1885}"/>
              </a:ext>
            </a:extLst>
          </p:cNvPr>
          <p:cNvSpPr txBox="1">
            <a:spLocks/>
          </p:cNvSpPr>
          <p:nvPr/>
        </p:nvSpPr>
        <p:spPr>
          <a:xfrm>
            <a:off x="194311" y="4283014"/>
            <a:ext cx="11388087" cy="1783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3B8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43B8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43B8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nl-NL" sz="2600"/>
          </a:p>
          <a:p>
            <a:pPr marL="457200" lvl="1" indent="0">
              <a:buFont typeface="Arial" panose="020B0604020202020204" pitchFamily="34" charset="0"/>
              <a:buNone/>
            </a:pPr>
            <a:endParaRPr lang="nl-NL" sz="2600"/>
          </a:p>
        </p:txBody>
      </p:sp>
      <p:pic>
        <p:nvPicPr>
          <p:cNvPr id="5" name="Afbeelding 4" descr="Afbeelding met Menselijk gezicht, vrouw, glimlach, schermopname&#10;&#10;Automatisch gegenereerde beschrijving">
            <a:extLst>
              <a:ext uri="{FF2B5EF4-FFF2-40B4-BE49-F238E27FC236}">
                <a16:creationId xmlns:a16="http://schemas.microsoft.com/office/drawing/2014/main" id="{7EA1DCAB-4E4D-74B7-A990-492A1E83E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503" y="1991031"/>
            <a:ext cx="5795272" cy="2274401"/>
          </a:xfrm>
          <a:prstGeom prst="rect">
            <a:avLst/>
          </a:prstGeom>
        </p:spPr>
      </p:pic>
    </p:spTree>
    <p:extLst>
      <p:ext uri="{BB962C8B-B14F-4D97-AF65-F5344CB8AC3E}">
        <p14:creationId xmlns:p14="http://schemas.microsoft.com/office/powerpoint/2010/main" val="268391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F0BA8-5F07-4F53-3A29-C80887280613}"/>
              </a:ext>
            </a:extLst>
          </p:cNvPr>
          <p:cNvSpPr>
            <a:spLocks noGrp="1"/>
          </p:cNvSpPr>
          <p:nvPr>
            <p:ph type="title"/>
          </p:nvPr>
        </p:nvSpPr>
        <p:spPr/>
        <p:txBody>
          <a:bodyPr anchor="t">
            <a:normAutofit/>
          </a:bodyPr>
          <a:lstStyle/>
          <a:p>
            <a:endParaRPr lang="nl-NL"/>
          </a:p>
        </p:txBody>
      </p:sp>
      <p:sp>
        <p:nvSpPr>
          <p:cNvPr id="3" name="Tijdelijke aanduiding voor inhoud 2">
            <a:extLst>
              <a:ext uri="{FF2B5EF4-FFF2-40B4-BE49-F238E27FC236}">
                <a16:creationId xmlns:a16="http://schemas.microsoft.com/office/drawing/2014/main" id="{18B574E4-0CDA-56F9-7622-7DC41F4F3C89}"/>
              </a:ext>
            </a:extLst>
          </p:cNvPr>
          <p:cNvSpPr>
            <a:spLocks noGrp="1"/>
          </p:cNvSpPr>
          <p:nvPr>
            <p:ph sz="half" idx="1"/>
          </p:nvPr>
        </p:nvSpPr>
        <p:spPr>
          <a:xfrm>
            <a:off x="0" y="2251251"/>
            <a:ext cx="12192000" cy="3967082"/>
          </a:xfrm>
        </p:spPr>
        <p:txBody>
          <a:bodyPr>
            <a:normAutofit/>
          </a:bodyPr>
          <a:lstStyle/>
          <a:p>
            <a:pPr marL="0" indent="0" algn="ctr">
              <a:buNone/>
            </a:pPr>
            <a:endParaRPr lang="nl-NL" sz="5400"/>
          </a:p>
          <a:p>
            <a:pPr marL="0" indent="0" algn="ctr">
              <a:buNone/>
            </a:pPr>
            <a:r>
              <a:rPr lang="nl-NL" sz="5400"/>
              <a:t>‘’Huidkanker kan uitzaaien en </a:t>
            </a:r>
          </a:p>
          <a:p>
            <a:pPr marL="0" indent="0" algn="ctr">
              <a:buNone/>
            </a:pPr>
            <a:r>
              <a:rPr lang="nl-NL" sz="5400"/>
              <a:t>je kunt eraan overlijden.’’</a:t>
            </a:r>
          </a:p>
        </p:txBody>
      </p:sp>
    </p:spTree>
    <p:extLst>
      <p:ext uri="{BB962C8B-B14F-4D97-AF65-F5344CB8AC3E}">
        <p14:creationId xmlns:p14="http://schemas.microsoft.com/office/powerpoint/2010/main" val="218351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1FBDF54-BC93-C59A-8A9B-95F2D3F8CFA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48675" y="1284156"/>
            <a:ext cx="8494650" cy="4699168"/>
          </a:xfrm>
          <a:prstGeom prst="rect">
            <a:avLst/>
          </a:prstGeom>
        </p:spPr>
      </p:pic>
      <p:sp>
        <p:nvSpPr>
          <p:cNvPr id="6" name="Tekstvak 5">
            <a:extLst>
              <a:ext uri="{FF2B5EF4-FFF2-40B4-BE49-F238E27FC236}">
                <a16:creationId xmlns:a16="http://schemas.microsoft.com/office/drawing/2014/main" id="{46F843A1-4DCE-A14A-1A90-64BD9C77B9A6}"/>
              </a:ext>
            </a:extLst>
          </p:cNvPr>
          <p:cNvSpPr txBox="1"/>
          <p:nvPr/>
        </p:nvSpPr>
        <p:spPr>
          <a:xfrm>
            <a:off x="1732563" y="6147582"/>
            <a:ext cx="8494650" cy="292388"/>
          </a:xfrm>
          <a:prstGeom prst="rect">
            <a:avLst/>
          </a:prstGeom>
          <a:noFill/>
        </p:spPr>
        <p:txBody>
          <a:bodyPr wrap="square" rtlCol="0">
            <a:spAutoFit/>
          </a:bodyPr>
          <a:lstStyle/>
          <a:p>
            <a:r>
              <a:rPr lang="nl-NL" sz="1300"/>
              <a:t>Bron: rapport Huidkanker in Nederland (2019)</a:t>
            </a:r>
          </a:p>
        </p:txBody>
      </p:sp>
    </p:spTree>
    <p:extLst>
      <p:ext uri="{BB962C8B-B14F-4D97-AF65-F5344CB8AC3E}">
        <p14:creationId xmlns:p14="http://schemas.microsoft.com/office/powerpoint/2010/main" val="1877873047"/>
      </p:ext>
    </p:extLst>
  </p:cSld>
  <p:clrMapOvr>
    <a:masterClrMapping/>
  </p:clrMapOvr>
</p:sld>
</file>

<file path=ppt/theme/theme1.xml><?xml version="1.0" encoding="utf-8"?>
<a:theme xmlns:a="http://schemas.openxmlformats.org/drawingml/2006/main" name="Voland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andis" id="{43BA1CD6-B777-42C5-A07B-43DBBB9C80A1}" vid="{B05D131B-75BA-4A22-BDF7-BEC359537C0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409f952-b386-42cc-aa22-dd2225fa016e">
      <Terms xmlns="http://schemas.microsoft.com/office/infopath/2007/PartnerControls"/>
    </lcf76f155ced4ddcb4097134ff3c332f>
    <TaxCatchAll xmlns="738b1000-62a7-4d49-8a90-088b7da87939" xsi:nil="true"/>
    <SharedWithUsers xmlns="738b1000-62a7-4d49-8a90-088b7da87939">
      <UserInfo>
        <DisplayName>Lisa Titulaer</DisplayName>
        <AccountId>440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592CF81AA221449721A77C3590E776" ma:contentTypeVersion="18" ma:contentTypeDescription="Een nieuw document maken." ma:contentTypeScope="" ma:versionID="b7c788dec932f1ab3997ad7c766c5612">
  <xsd:schema xmlns:xsd="http://www.w3.org/2001/XMLSchema" xmlns:xs="http://www.w3.org/2001/XMLSchema" xmlns:p="http://schemas.microsoft.com/office/2006/metadata/properties" xmlns:ns2="3409f952-b386-42cc-aa22-dd2225fa016e" xmlns:ns3="738b1000-62a7-4d49-8a90-088b7da87939" targetNamespace="http://schemas.microsoft.com/office/2006/metadata/properties" ma:root="true" ma:fieldsID="83fad8f6d92f0bd7084e4e9d7936be61" ns2:_="" ns3:_="">
    <xsd:import namespace="3409f952-b386-42cc-aa22-dd2225fa016e"/>
    <xsd:import namespace="738b1000-62a7-4d49-8a90-088b7da8793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9f952-b386-42cc-aa22-dd2225fa01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27b50caa-45d2-4500-8e09-04c36bbb267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8b1000-62a7-4d49-8a90-088b7da87939"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9608e45a-f257-4aa1-aed8-6157a1a481c8}" ma:internalName="TaxCatchAll" ma:showField="CatchAllData" ma:web="738b1000-62a7-4d49-8a90-088b7da879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2D20EA-E9F0-4E37-BA0E-BD613083C612}">
  <ds:schemaRefs>
    <ds:schemaRef ds:uri="http://schemas.microsoft.com/office/2006/metadata/properties"/>
    <ds:schemaRef ds:uri="738b1000-62a7-4d49-8a90-088b7da87939"/>
    <ds:schemaRef ds:uri="http://schemas.microsoft.com/office/infopath/2007/PartnerControls"/>
    <ds:schemaRef ds:uri="http://purl.org/dc/elements/1.1/"/>
    <ds:schemaRef ds:uri="http://purl.org/dc/dcmitype/"/>
    <ds:schemaRef ds:uri="http://schemas.openxmlformats.org/package/2006/metadata/core-properties"/>
    <ds:schemaRef ds:uri="http://schemas.microsoft.com/office/2006/documentManagement/types"/>
    <ds:schemaRef ds:uri="3409f952-b386-42cc-aa22-dd2225fa016e"/>
    <ds:schemaRef ds:uri="http://www.w3.org/XML/1998/namespace"/>
    <ds:schemaRef ds:uri="http://purl.org/dc/terms/"/>
  </ds:schemaRefs>
</ds:datastoreItem>
</file>

<file path=customXml/itemProps2.xml><?xml version="1.0" encoding="utf-8"?>
<ds:datastoreItem xmlns:ds="http://schemas.openxmlformats.org/officeDocument/2006/customXml" ds:itemID="{AD980E90-429B-4422-9DD5-AF7D21DD1C93}">
  <ds:schemaRefs>
    <ds:schemaRef ds:uri="3409f952-b386-42cc-aa22-dd2225fa016e"/>
    <ds:schemaRef ds:uri="738b1000-62a7-4d49-8a90-088b7da879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27E5AB4-B0A1-441A-99DF-98D8477FA9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Volandis</Template>
  <TotalTime>4</TotalTime>
  <Words>2105</Words>
  <Application>Microsoft Office PowerPoint</Application>
  <PresentationFormat>Breedbeeld</PresentationFormat>
  <Paragraphs>240</Paragraphs>
  <Slides>38</Slides>
  <Notes>15</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38</vt:i4>
      </vt:variant>
    </vt:vector>
  </HeadingPairs>
  <TitlesOfParts>
    <vt:vector size="42" baseType="lpstr">
      <vt:lpstr>Arial</vt:lpstr>
      <vt:lpstr>Calibri</vt:lpstr>
      <vt:lpstr>Calibri Light</vt:lpstr>
      <vt:lpstr>Volandis</vt:lpstr>
      <vt:lpstr>Toolbox huidkanker </vt:lpstr>
      <vt:lpstr> </vt:lpstr>
      <vt:lpstr>Zon en huidkanker, hoe werkt dat?</vt:lpstr>
      <vt:lpstr>PowerPoint-presentatie</vt:lpstr>
      <vt:lpstr>Wanneer ben je verbrandt?</vt:lpstr>
      <vt:lpstr>PowerPoint-presentatie</vt:lpstr>
      <vt:lpstr>Risico’s voor verbranding</vt:lpstr>
      <vt:lpstr>PowerPoint-presentatie</vt:lpstr>
      <vt:lpstr>PowerPoint-presentatie</vt:lpstr>
      <vt:lpstr>Wanneer heb je meer kans op huidkanker?</vt:lpstr>
      <vt:lpstr>Soorten huidkanker</vt:lpstr>
      <vt:lpstr>Basaalcelcarcinoom</vt:lpstr>
      <vt:lpstr>PowerPoint-presentatie</vt:lpstr>
      <vt:lpstr>Plaveiselcelcarcinoom</vt:lpstr>
      <vt:lpstr>PowerPoint-presentatie</vt:lpstr>
      <vt:lpstr>Zonneschade (actinische keratose)</vt:lpstr>
      <vt:lpstr>PowerPoint-presentatie</vt:lpstr>
      <vt:lpstr>Melanoom</vt:lpstr>
      <vt:lpstr>PowerPoint-presentatie</vt:lpstr>
      <vt:lpstr>Hoe gevaarlijk is huidkanker</vt:lpstr>
      <vt:lpstr> </vt:lpstr>
      <vt:lpstr>Wist je dat?</vt:lpstr>
      <vt:lpstr>Hoe bescherm je je tegen de zon?</vt:lpstr>
      <vt:lpstr>Rol werkgever</vt:lpstr>
      <vt:lpstr>PowerPoint-presentatie</vt:lpstr>
      <vt:lpstr>Schaduw</vt:lpstr>
      <vt:lpstr>PowerPoint-presentatie</vt:lpstr>
      <vt:lpstr>Wat moet ik weten over beschermende kleding?</vt:lpstr>
      <vt:lpstr>Stelling 6</vt:lpstr>
      <vt:lpstr>Stelling 7</vt:lpstr>
      <vt:lpstr>Zonnebrandcrème</vt:lpstr>
      <vt:lpstr>Zonkracht</vt:lpstr>
      <vt:lpstr>Hoe ben je er op tijd bij?</vt:lpstr>
      <vt:lpstr>Wat als je te laat bent?</vt:lpstr>
      <vt:lpstr>Wat als je te laat maar op tijd bent?</vt:lpstr>
      <vt:lpstr>Goed voorbeeld</vt:lpstr>
      <vt:lpstr>Bronnen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Toolbox:  Zonbescherming en huidkanker</dc:title>
  <dc:creator>Jack van der Gragt</dc:creator>
  <cp:lastModifiedBy>Lisa Titulaer</cp:lastModifiedBy>
  <cp:revision>1</cp:revision>
  <dcterms:created xsi:type="dcterms:W3CDTF">2023-06-02T13:07:43Z</dcterms:created>
  <dcterms:modified xsi:type="dcterms:W3CDTF">2024-07-18T12:44:52Z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0x010100FD592CF81AA221449721A77C3590E776</vt:lpwstr>
  </property>
  <property fmtid="{D5CDD505-2E9C-101B-9397-08002B2CF9AE}" pid="3" name="MediaServiceImageTags">
    <vt:lpwstr/>
  </property>
</Properties>
</file>